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presentation.xml" ContentType="application/vnd.openxmlformats-officedocument.presentationml.presentation.main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1.xml" ContentType="application/vnd.openxmlformats-officedocument.presentationml.notesSlide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4" r:id="rId1"/>
  </p:sldMasterIdLst>
  <p:notesMasterIdLst>
    <p:notesMasterId r:id="rId88"/>
  </p:notesMasterIdLst>
  <p:sldIdLst>
    <p:sldId id="256" r:id="rId2"/>
    <p:sldId id="930" r:id="rId3"/>
    <p:sldId id="544" r:id="rId4"/>
    <p:sldId id="927" r:id="rId5"/>
    <p:sldId id="1880" r:id="rId6"/>
    <p:sldId id="928" r:id="rId7"/>
    <p:sldId id="929" r:id="rId8"/>
    <p:sldId id="1881" r:id="rId9"/>
    <p:sldId id="931" r:id="rId10"/>
    <p:sldId id="1882" r:id="rId11"/>
    <p:sldId id="1883" r:id="rId12"/>
    <p:sldId id="1884" r:id="rId13"/>
    <p:sldId id="1885" r:id="rId14"/>
    <p:sldId id="1886" r:id="rId15"/>
    <p:sldId id="1887" r:id="rId16"/>
    <p:sldId id="342" r:id="rId17"/>
    <p:sldId id="343" r:id="rId18"/>
    <p:sldId id="344" r:id="rId19"/>
    <p:sldId id="345" r:id="rId20"/>
    <p:sldId id="346" r:id="rId21"/>
    <p:sldId id="347" r:id="rId22"/>
    <p:sldId id="353" r:id="rId23"/>
    <p:sldId id="1834" r:id="rId24"/>
    <p:sldId id="1837" r:id="rId25"/>
    <p:sldId id="1838" r:id="rId26"/>
    <p:sldId id="1839" r:id="rId27"/>
    <p:sldId id="1840" r:id="rId28"/>
    <p:sldId id="270" r:id="rId29"/>
    <p:sldId id="1841" r:id="rId30"/>
    <p:sldId id="1842" r:id="rId31"/>
    <p:sldId id="1843" r:id="rId32"/>
    <p:sldId id="1844" r:id="rId33"/>
    <p:sldId id="493" r:id="rId34"/>
    <p:sldId id="277" r:id="rId35"/>
    <p:sldId id="278" r:id="rId36"/>
    <p:sldId id="1845" r:id="rId37"/>
    <p:sldId id="1846" r:id="rId38"/>
    <p:sldId id="1847" r:id="rId39"/>
    <p:sldId id="1848" r:id="rId40"/>
    <p:sldId id="1849" r:id="rId41"/>
    <p:sldId id="1850" r:id="rId42"/>
    <p:sldId id="1851" r:id="rId43"/>
    <p:sldId id="1852" r:id="rId44"/>
    <p:sldId id="1853" r:id="rId45"/>
    <p:sldId id="288" r:id="rId46"/>
    <p:sldId id="1854" r:id="rId47"/>
    <p:sldId id="290" r:id="rId48"/>
    <p:sldId id="291" r:id="rId49"/>
    <p:sldId id="1855" r:id="rId50"/>
    <p:sldId id="1856" r:id="rId51"/>
    <p:sldId id="1857" r:id="rId52"/>
    <p:sldId id="295" r:id="rId53"/>
    <p:sldId id="296" r:id="rId54"/>
    <p:sldId id="297" r:id="rId55"/>
    <p:sldId id="1858" r:id="rId56"/>
    <p:sldId id="1859" r:id="rId57"/>
    <p:sldId id="308" r:id="rId58"/>
    <p:sldId id="1860" r:id="rId59"/>
    <p:sldId id="1861" r:id="rId60"/>
    <p:sldId id="1862" r:id="rId61"/>
    <p:sldId id="1863" r:id="rId62"/>
    <p:sldId id="1864" r:id="rId63"/>
    <p:sldId id="1865" r:id="rId64"/>
    <p:sldId id="317" r:id="rId65"/>
    <p:sldId id="318" r:id="rId66"/>
    <p:sldId id="1866" r:id="rId67"/>
    <p:sldId id="320" r:id="rId68"/>
    <p:sldId id="321" r:id="rId69"/>
    <p:sldId id="322" r:id="rId70"/>
    <p:sldId id="324" r:id="rId71"/>
    <p:sldId id="1867" r:id="rId72"/>
    <p:sldId id="328" r:id="rId73"/>
    <p:sldId id="1868" r:id="rId74"/>
    <p:sldId id="1869" r:id="rId75"/>
    <p:sldId id="1870" r:id="rId76"/>
    <p:sldId id="332" r:id="rId77"/>
    <p:sldId id="333" r:id="rId78"/>
    <p:sldId id="334" r:id="rId79"/>
    <p:sldId id="335" r:id="rId80"/>
    <p:sldId id="336" r:id="rId81"/>
    <p:sldId id="337" r:id="rId82"/>
    <p:sldId id="338" r:id="rId83"/>
    <p:sldId id="339" r:id="rId84"/>
    <p:sldId id="340" r:id="rId85"/>
    <p:sldId id="341" r:id="rId86"/>
    <p:sldId id="1875" r:id="rId87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1A66B38-5008-4EB1-977E-EC44ADA88DE1}">
  <a:tblStyle styleId="{A1A66B38-5008-4EB1-977E-EC44ADA88DE1}" styleName="Table_0">
    <a:wholeTbl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0627"/>
    <p:restoredTop sz="94709"/>
  </p:normalViewPr>
  <p:slideViewPr>
    <p:cSldViewPr snapToGrid="0" snapToObjects="1">
      <p:cViewPr varScale="1">
        <p:scale>
          <a:sx n="153" d="100"/>
          <a:sy n="153" d="100"/>
        </p:scale>
        <p:origin x="176" y="78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viewProps" Target="viewProps.xml"/><Relationship Id="rId95" Type="http://schemas.openxmlformats.org/officeDocument/2006/relationships/customXml" Target="../customXml/item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customXml" Target="../customXml/item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notesMaster" Target="notesMasters/notesMaster1.xml"/><Relationship Id="rId9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customXml" Target="../customXml/item2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ableStyles" Target="tableStyle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87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74485249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" name="Shape 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9133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Shape 1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Shape 1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Shape 1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Shape 2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Shape 2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Shape 2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Shape 2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hape 30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Shape 3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Shape 3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Shape 34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Shape 3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" name="Shape 13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1" name="Shape 13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024527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Shape 3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Shape 3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Shape 38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Shape 3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Shape 50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Shape 5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763272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Shape 1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6439227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698619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Shape 2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530071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Shape 2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895072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Shape 2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505803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Shape 2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30717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Shape 10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7" name="Shape 10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749703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Shape 3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Shape 3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8123152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Shape 35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Shape 3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Shape 36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Shape 3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843936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Shape 3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Shape 3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619057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Shape 4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Shape 4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856290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Shape 41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Shape 41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3011116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Shape 42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Shape 4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246287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Shape 4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Shape 4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6653058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Shape 44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Shape 4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150694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7" name="Shape 11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8" name="Shape 11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31772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Shape 4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Shape 4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451404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Shape 4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Shape 4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2633353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Shape 47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Shape 4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404435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Shape 4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Shape 4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10069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Shape 49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Shape 49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80559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Shape 50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Shape 5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268613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Shape 51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Shape 51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0568978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Shape 52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Shape 52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516737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Shape 53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Shape 5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653003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Shape 55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Shape 5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86087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Shape 11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2" name="Shape 11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Shape 56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6" name="Shape 5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360383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Shape 5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Shape 5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39888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Shape 5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Shape 5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000874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Shape 6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" name="Shape 6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821102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Shape 60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0" name="Shape 6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175074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Shape 73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9" name="Shape 7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Shape 7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6" name="Shape 7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486745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Shape 75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3" name="Shape 7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999289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Shape 77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4" name="Shape 7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281338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Shape 78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1" name="Shape 7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23888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Shape 114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1" name="Shape 11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710484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Shape 7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5" name="Shape 7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697148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Shape 80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4" name="Shape 8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884038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Shape 8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3" name="Shape 8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569680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Shape 82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2" name="Shape 8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896734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Shape 83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1" name="Shape 8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4732629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Shape 83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0" name="Shape 8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3645598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Shape 8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9" name="Shape 8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816945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Shape 8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8" name="Shape 8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5716704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Shape 8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6" name="Shape 8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2024213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Shape 8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6" name="Shape 8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42049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" name="Shape 114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8" name="Shape 11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8716374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Shape 91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9" name="Shape 9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4624850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Shape 91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9" name="Shape 9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973321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Shape 94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2" name="Shape 9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7528092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Shape 95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3" name="Shape 9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8950660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Shape 9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1" name="Shape 9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Shape 97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1" name="Shape 9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Shape 9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8" name="Shape 9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Shape 9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4" name="Shape 9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Shape 9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5" name="Shape 9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Shape 100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6" name="Shape 10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Shape 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Shape 101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6" name="Shape 10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Shape 10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4" name="Shape 10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Shape 10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2" name="Shape 10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Shape 104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3" name="Shape 10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Shape 106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8" name="Shape 10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75373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Shape 1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33502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3994525" cy="372568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body" idx="2"/>
          </p:nvPr>
        </p:nvSpPr>
        <p:spPr>
          <a:xfrm>
            <a:off x="4692273" y="1200150"/>
            <a:ext cx="3994525" cy="372568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sldNum" idx="12"/>
          </p:nvPr>
        </p:nvSpPr>
        <p:spPr>
          <a:xfrm>
            <a:off x="8556791" y="4749850"/>
            <a:ext cx="548699" cy="393524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sldNum" idx="12"/>
          </p:nvPr>
        </p:nvSpPr>
        <p:spPr>
          <a:xfrm>
            <a:off x="8556791" y="4749850"/>
            <a:ext cx="548699" cy="393524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>
            <a:spLocks noGrp="1"/>
          </p:cNvSpPr>
          <p:nvPr>
            <p:ph type="body" idx="1"/>
          </p:nvPr>
        </p:nvSpPr>
        <p:spPr>
          <a:xfrm>
            <a:off x="457200" y="4406309"/>
            <a:ext cx="8229600" cy="51952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ctr">
              <a:spcBef>
                <a:spcPts val="360"/>
              </a:spcBef>
              <a:buSzPct val="100000"/>
              <a:buNone/>
              <a:defRPr sz="1800"/>
            </a:lvl1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sldNum" idx="12"/>
          </p:nvPr>
        </p:nvSpPr>
        <p:spPr>
          <a:xfrm>
            <a:off x="8556791" y="4749850"/>
            <a:ext cx="548699" cy="393524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556791" y="4749850"/>
            <a:ext cx="548699" cy="393524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172" y="205014"/>
            <a:ext cx="8228763" cy="858756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2994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457172" y="1203631"/>
            <a:ext cx="8228763" cy="2983113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177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022839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sldNum" idx="12"/>
          </p:nvPr>
        </p:nvSpPr>
        <p:spPr>
          <a:xfrm>
            <a:off x="8556791" y="4749850"/>
            <a:ext cx="548699" cy="3935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300">
                <a:solidFill>
                  <a:schemeClr val="dk1"/>
                </a:solidFill>
              </a:rPr>
              <a:t>‹#›</a:t>
            </a:fld>
            <a:endParaRPr lang="en" sz="1300">
              <a:solidFill>
                <a:schemeClr val="dk1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5" r:id="rId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17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17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18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18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gif"/><Relationship Id="rId2" Type="http://schemas.openxmlformats.org/officeDocument/2006/relationships/image" Target="../media/image34.gif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.pn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6.pn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40"/>
          <p:cNvSpPr txBox="1"/>
          <p:nvPr/>
        </p:nvSpPr>
        <p:spPr>
          <a:xfrm>
            <a:off x="140426" y="318103"/>
            <a:ext cx="8872800" cy="173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ro-RO" sz="4000" dirty="0"/>
              <a:t>{</a:t>
            </a:r>
            <a:r>
              <a:rPr lang="ro-RO" sz="4000" dirty="0" err="1"/>
              <a:t>Convolutional</a:t>
            </a:r>
            <a:r>
              <a:rPr lang="ro-RO" sz="4000" dirty="0"/>
              <a:t>} Neural </a:t>
            </a:r>
            <a:r>
              <a:rPr lang="ro-RO" sz="4000" dirty="0" err="1"/>
              <a:t>Networks</a:t>
            </a:r>
            <a:endParaRPr lang="ro-RO" sz="4000" dirty="0"/>
          </a:p>
        </p:txBody>
      </p:sp>
      <p:sp>
        <p:nvSpPr>
          <p:cNvPr id="5" name="TextShape 2">
            <a:extLst>
              <a:ext uri="{FF2B5EF4-FFF2-40B4-BE49-F238E27FC236}">
                <a16:creationId xmlns:a16="http://schemas.microsoft.com/office/drawing/2014/main" id="{B595975C-07C3-F646-A867-F88F0D95DB8E}"/>
              </a:ext>
            </a:extLst>
          </p:cNvPr>
          <p:cNvSpPr txBox="1"/>
          <p:nvPr/>
        </p:nvSpPr>
        <p:spPr>
          <a:xfrm>
            <a:off x="36180" y="2353586"/>
            <a:ext cx="9071640" cy="257622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spcBef>
                <a:spcPts val="799"/>
              </a:spcBef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Radu Ionescu 		Bogdan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Alexe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spcBef>
                <a:spcPts val="799"/>
              </a:spcBef>
            </a:pPr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lang="en-US" sz="1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raducu.ionescu@gmail.com</a:t>
            </a:r>
            <a:r>
              <a:rPr lang="en-US" sz="1800" spc="-1" dirty="0">
                <a:uFill>
                  <a:solidFill>
                    <a:srgbClr val="FFFFFF"/>
                  </a:solidFill>
                </a:uFill>
              </a:rPr>
              <a:t>	 </a:t>
            </a:r>
            <a:r>
              <a:rPr lang="en-US" sz="1800" spc="-1" dirty="0" err="1">
                <a:uFill>
                  <a:solidFill>
                    <a:srgbClr val="FFFFFF"/>
                  </a:solidFill>
                </a:uFill>
              </a:rPr>
              <a:t>bogdan.alexe@fmi.unibuc.ro</a:t>
            </a:r>
            <a:r>
              <a:rPr lang="en-US" sz="1800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		</a:t>
            </a:r>
          </a:p>
          <a:p>
            <a:pPr algn="ctr">
              <a:spcBef>
                <a:spcPts val="799"/>
              </a:spcBef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spcBef>
                <a:spcPts val="799"/>
              </a:spcBef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Faculty of Mathematics and Computer Science</a:t>
            </a:r>
          </a:p>
          <a:p>
            <a:pPr algn="ctr">
              <a:spcBef>
                <a:spcPts val="799"/>
              </a:spcBef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University of Bucharest</a:t>
            </a:r>
          </a:p>
        </p:txBody>
      </p:sp>
    </p:spTree>
    <p:extLst>
      <p:ext uri="{BB962C8B-B14F-4D97-AF65-F5344CB8AC3E}">
        <p14:creationId xmlns:p14="http://schemas.microsoft.com/office/powerpoint/2010/main" val="27571476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Shape 1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550" y="308625"/>
            <a:ext cx="2847975" cy="43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Shape 1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5950" y="154675"/>
            <a:ext cx="4510700" cy="2056724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161" name="Shape 161"/>
          <p:cNvSpPr/>
          <p:nvPr/>
        </p:nvSpPr>
        <p:spPr>
          <a:xfrm>
            <a:off x="4702050" y="45600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2" name="Shape 162"/>
          <p:cNvSpPr/>
          <p:nvPr/>
        </p:nvSpPr>
        <p:spPr>
          <a:xfrm>
            <a:off x="4774675" y="121480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3" name="Shape 163"/>
          <p:cNvSpPr/>
          <p:nvPr/>
        </p:nvSpPr>
        <p:spPr>
          <a:xfrm>
            <a:off x="6642550" y="85655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4" name="Shape 164"/>
          <p:cNvSpPr/>
          <p:nvPr/>
        </p:nvSpPr>
        <p:spPr>
          <a:xfrm>
            <a:off x="8470575" y="1399925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5" name="Shape 165"/>
          <p:cNvSpPr/>
          <p:nvPr/>
        </p:nvSpPr>
        <p:spPr>
          <a:xfrm>
            <a:off x="4702050" y="2011925"/>
            <a:ext cx="375000" cy="158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6" name="Shape 166"/>
          <p:cNvSpPr txBox="1"/>
          <p:nvPr/>
        </p:nvSpPr>
        <p:spPr>
          <a:xfrm>
            <a:off x="258925" y="781150"/>
            <a:ext cx="3622499" cy="598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>
                <a:solidFill>
                  <a:srgbClr val="38761D"/>
                </a:solidFill>
              </a:rPr>
              <a:t>e.g. x = -2, y = 5, z = -4</a:t>
            </a:r>
          </a:p>
        </p:txBody>
      </p:sp>
      <p:sp>
        <p:nvSpPr>
          <p:cNvPr id="167" name="Shape 167"/>
          <p:cNvSpPr/>
          <p:nvPr/>
        </p:nvSpPr>
        <p:spPr>
          <a:xfrm>
            <a:off x="6434300" y="517750"/>
            <a:ext cx="244199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30633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/>
          <p:nvPr/>
        </p:nvSpPr>
        <p:spPr>
          <a:xfrm>
            <a:off x="100600" y="2498150"/>
            <a:ext cx="4166100" cy="785399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3" name="Shape 173"/>
          <p:cNvSpPr/>
          <p:nvPr/>
        </p:nvSpPr>
        <p:spPr>
          <a:xfrm>
            <a:off x="90099" y="1590575"/>
            <a:ext cx="4166100" cy="78539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75" name="Shape 1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550" y="308625"/>
            <a:ext cx="2847975" cy="43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Shape 1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5950" y="154675"/>
            <a:ext cx="4510700" cy="2056724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177" name="Shape 177"/>
          <p:cNvSpPr/>
          <p:nvPr/>
        </p:nvSpPr>
        <p:spPr>
          <a:xfrm>
            <a:off x="4702050" y="45600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8" name="Shape 178"/>
          <p:cNvSpPr/>
          <p:nvPr/>
        </p:nvSpPr>
        <p:spPr>
          <a:xfrm>
            <a:off x="4774675" y="121480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9" name="Shape 179"/>
          <p:cNvSpPr/>
          <p:nvPr/>
        </p:nvSpPr>
        <p:spPr>
          <a:xfrm>
            <a:off x="6642550" y="85655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0" name="Shape 180"/>
          <p:cNvSpPr/>
          <p:nvPr/>
        </p:nvSpPr>
        <p:spPr>
          <a:xfrm>
            <a:off x="8470575" y="1399925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1" name="Shape 181"/>
          <p:cNvSpPr/>
          <p:nvPr/>
        </p:nvSpPr>
        <p:spPr>
          <a:xfrm>
            <a:off x="4702050" y="2011925"/>
            <a:ext cx="375000" cy="158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2" name="Shape 182"/>
          <p:cNvSpPr txBox="1"/>
          <p:nvPr/>
        </p:nvSpPr>
        <p:spPr>
          <a:xfrm>
            <a:off x="258925" y="781150"/>
            <a:ext cx="3622499" cy="598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38761D"/>
                </a:solidFill>
              </a:rPr>
              <a:t>e.g. x = -2, y = 5, z = -4</a:t>
            </a:r>
          </a:p>
        </p:txBody>
      </p:sp>
      <p:pic>
        <p:nvPicPr>
          <p:cNvPr id="183" name="Shape 18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7187" y="1769750"/>
            <a:ext cx="1409700" cy="39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Shape 18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3000" y="2663625"/>
            <a:ext cx="942975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Shape 18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00575" y="2596950"/>
            <a:ext cx="2047875" cy="59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Shape 18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971037" y="1655450"/>
            <a:ext cx="2085975" cy="619125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Shape 187"/>
          <p:cNvSpPr txBox="1"/>
          <p:nvPr/>
        </p:nvSpPr>
        <p:spPr>
          <a:xfrm>
            <a:off x="350275" y="3678350"/>
            <a:ext cx="4117200" cy="502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 dirty="0"/>
              <a:t>Want: </a:t>
            </a:r>
          </a:p>
        </p:txBody>
      </p:sp>
      <p:pic>
        <p:nvPicPr>
          <p:cNvPr id="188" name="Shape 18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528600" y="3621425"/>
            <a:ext cx="1609920" cy="619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902529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/>
          <p:nvPr/>
        </p:nvSpPr>
        <p:spPr>
          <a:xfrm>
            <a:off x="100600" y="2498150"/>
            <a:ext cx="4166100" cy="785399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4" name="Shape 194"/>
          <p:cNvSpPr/>
          <p:nvPr/>
        </p:nvSpPr>
        <p:spPr>
          <a:xfrm>
            <a:off x="90099" y="1590575"/>
            <a:ext cx="4166100" cy="78539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96" name="Shape 1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550" y="308625"/>
            <a:ext cx="2847975" cy="43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Shape 1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5950" y="154675"/>
            <a:ext cx="4510700" cy="2056724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198" name="Shape 198"/>
          <p:cNvSpPr/>
          <p:nvPr/>
        </p:nvSpPr>
        <p:spPr>
          <a:xfrm>
            <a:off x="4702050" y="45600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9" name="Shape 199"/>
          <p:cNvSpPr/>
          <p:nvPr/>
        </p:nvSpPr>
        <p:spPr>
          <a:xfrm>
            <a:off x="4774675" y="121480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0" name="Shape 200"/>
          <p:cNvSpPr/>
          <p:nvPr/>
        </p:nvSpPr>
        <p:spPr>
          <a:xfrm>
            <a:off x="6642550" y="85655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1" name="Shape 201"/>
          <p:cNvSpPr/>
          <p:nvPr/>
        </p:nvSpPr>
        <p:spPr>
          <a:xfrm>
            <a:off x="8470575" y="1399925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2" name="Shape 202"/>
          <p:cNvSpPr/>
          <p:nvPr/>
        </p:nvSpPr>
        <p:spPr>
          <a:xfrm>
            <a:off x="4702050" y="2011925"/>
            <a:ext cx="375000" cy="158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3" name="Shape 203"/>
          <p:cNvSpPr txBox="1"/>
          <p:nvPr/>
        </p:nvSpPr>
        <p:spPr>
          <a:xfrm>
            <a:off x="258925" y="781150"/>
            <a:ext cx="3622499" cy="598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38761D"/>
                </a:solidFill>
              </a:rPr>
              <a:t>e.g. x = -2, y = 5, z = -4</a:t>
            </a:r>
          </a:p>
        </p:txBody>
      </p:sp>
      <p:pic>
        <p:nvPicPr>
          <p:cNvPr id="204" name="Shape 20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7187" y="1769750"/>
            <a:ext cx="1409700" cy="39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Shape 20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3000" y="2663625"/>
            <a:ext cx="942975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Shape 20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00575" y="2596950"/>
            <a:ext cx="2047875" cy="59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Shape 20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971037" y="1655450"/>
            <a:ext cx="2085975" cy="619125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Shape 208"/>
          <p:cNvSpPr txBox="1"/>
          <p:nvPr/>
        </p:nvSpPr>
        <p:spPr>
          <a:xfrm>
            <a:off x="350275" y="3678350"/>
            <a:ext cx="4117200" cy="502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400" dirty="0"/>
              <a:t>Want:</a:t>
            </a:r>
          </a:p>
        </p:txBody>
      </p:sp>
      <p:pic>
        <p:nvPicPr>
          <p:cNvPr id="209" name="Shape 20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528600" y="3621425"/>
            <a:ext cx="1609920" cy="6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Shape 21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282646" y="2436125"/>
            <a:ext cx="346948" cy="590549"/>
          </a:xfrm>
          <a:prstGeom prst="rect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med" len="med"/>
            <a:tailEnd type="none" w="med" len="med"/>
          </a:ln>
        </p:spPr>
      </p:pic>
      <p:cxnSp>
        <p:nvCxnSpPr>
          <p:cNvPr id="211" name="Shape 211"/>
          <p:cNvCxnSpPr>
            <a:stCxn id="210" idx="0"/>
            <a:endCxn id="201" idx="2"/>
          </p:cNvCxnSpPr>
          <p:nvPr/>
        </p:nvCxnSpPr>
        <p:spPr>
          <a:xfrm rot="10800000" flipH="1">
            <a:off x="8456120" y="1663325"/>
            <a:ext cx="201900" cy="772800"/>
          </a:xfrm>
          <a:prstGeom prst="straightConnector1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lg" len="lg"/>
            <a:tailEnd type="triangle" w="lg" len="lg"/>
          </a:ln>
        </p:spPr>
      </p:cxnSp>
    </p:spTree>
    <p:extLst>
      <p:ext uri="{BB962C8B-B14F-4D97-AF65-F5344CB8AC3E}">
        <p14:creationId xmlns:p14="http://schemas.microsoft.com/office/powerpoint/2010/main" val="19934945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/>
          <p:nvPr/>
        </p:nvSpPr>
        <p:spPr>
          <a:xfrm>
            <a:off x="100600" y="2498150"/>
            <a:ext cx="4166100" cy="785399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7" name="Shape 217"/>
          <p:cNvSpPr/>
          <p:nvPr/>
        </p:nvSpPr>
        <p:spPr>
          <a:xfrm>
            <a:off x="90099" y="1590575"/>
            <a:ext cx="4166100" cy="78539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219" name="Shape 2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550" y="308625"/>
            <a:ext cx="2847975" cy="43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Shape 2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5950" y="154675"/>
            <a:ext cx="4510700" cy="2056724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221" name="Shape 221"/>
          <p:cNvSpPr/>
          <p:nvPr/>
        </p:nvSpPr>
        <p:spPr>
          <a:xfrm>
            <a:off x="4702050" y="45600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2" name="Shape 222"/>
          <p:cNvSpPr/>
          <p:nvPr/>
        </p:nvSpPr>
        <p:spPr>
          <a:xfrm>
            <a:off x="4774675" y="121480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3" name="Shape 223"/>
          <p:cNvSpPr/>
          <p:nvPr/>
        </p:nvSpPr>
        <p:spPr>
          <a:xfrm>
            <a:off x="6642550" y="85655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4" name="Shape 224"/>
          <p:cNvSpPr/>
          <p:nvPr/>
        </p:nvSpPr>
        <p:spPr>
          <a:xfrm>
            <a:off x="4702050" y="2011925"/>
            <a:ext cx="375000" cy="158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5" name="Shape 225"/>
          <p:cNvSpPr txBox="1"/>
          <p:nvPr/>
        </p:nvSpPr>
        <p:spPr>
          <a:xfrm>
            <a:off x="258925" y="781150"/>
            <a:ext cx="3622499" cy="598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38761D"/>
                </a:solidFill>
              </a:rPr>
              <a:t>e.g. x = -2, y = 5, z = -4</a:t>
            </a:r>
          </a:p>
        </p:txBody>
      </p:sp>
      <p:pic>
        <p:nvPicPr>
          <p:cNvPr id="226" name="Shape 2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7187" y="1769750"/>
            <a:ext cx="1409700" cy="39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Shape 2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3000" y="2663625"/>
            <a:ext cx="942975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Shape 2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00575" y="2596950"/>
            <a:ext cx="2047875" cy="59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Shape 22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971037" y="1655450"/>
            <a:ext cx="2085975" cy="619125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Shape 230"/>
          <p:cNvSpPr txBox="1"/>
          <p:nvPr/>
        </p:nvSpPr>
        <p:spPr>
          <a:xfrm>
            <a:off x="350275" y="3678350"/>
            <a:ext cx="4117200" cy="502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400" dirty="0"/>
              <a:t>Want:</a:t>
            </a:r>
          </a:p>
        </p:txBody>
      </p:sp>
      <p:pic>
        <p:nvPicPr>
          <p:cNvPr id="231" name="Shape 23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528600" y="3621425"/>
            <a:ext cx="1609920" cy="6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Shape 23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282646" y="2436125"/>
            <a:ext cx="346948" cy="590549"/>
          </a:xfrm>
          <a:prstGeom prst="rect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med" len="med"/>
            <a:tailEnd type="none" w="med" len="med"/>
          </a:ln>
        </p:spPr>
      </p:pic>
      <p:cxnSp>
        <p:nvCxnSpPr>
          <p:cNvPr id="233" name="Shape 233"/>
          <p:cNvCxnSpPr>
            <a:stCxn id="232" idx="0"/>
          </p:cNvCxnSpPr>
          <p:nvPr/>
        </p:nvCxnSpPr>
        <p:spPr>
          <a:xfrm rot="10800000" flipH="1">
            <a:off x="8456120" y="1663325"/>
            <a:ext cx="201900" cy="772800"/>
          </a:xfrm>
          <a:prstGeom prst="straightConnector1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lg" len="lg"/>
            <a:tailEnd type="triangle" w="lg" len="lg"/>
          </a:ln>
        </p:spPr>
      </p:cxnSp>
    </p:spTree>
    <p:extLst>
      <p:ext uri="{BB962C8B-B14F-4D97-AF65-F5344CB8AC3E}">
        <p14:creationId xmlns:p14="http://schemas.microsoft.com/office/powerpoint/2010/main" val="28229389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/>
          <p:nvPr/>
        </p:nvSpPr>
        <p:spPr>
          <a:xfrm>
            <a:off x="100600" y="2498150"/>
            <a:ext cx="4166100" cy="785399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40" name="Shape 240"/>
          <p:cNvSpPr/>
          <p:nvPr/>
        </p:nvSpPr>
        <p:spPr>
          <a:xfrm>
            <a:off x="90099" y="1590575"/>
            <a:ext cx="4166100" cy="78539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242" name="Shape 2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550" y="308625"/>
            <a:ext cx="2847975" cy="43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Shape 2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5950" y="154675"/>
            <a:ext cx="4510700" cy="2056724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244" name="Shape 244"/>
          <p:cNvSpPr/>
          <p:nvPr/>
        </p:nvSpPr>
        <p:spPr>
          <a:xfrm>
            <a:off x="4702050" y="45600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45" name="Shape 245"/>
          <p:cNvSpPr/>
          <p:nvPr/>
        </p:nvSpPr>
        <p:spPr>
          <a:xfrm>
            <a:off x="4774675" y="121480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46" name="Shape 246"/>
          <p:cNvSpPr/>
          <p:nvPr/>
        </p:nvSpPr>
        <p:spPr>
          <a:xfrm>
            <a:off x="6642550" y="85655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47" name="Shape 247"/>
          <p:cNvSpPr/>
          <p:nvPr/>
        </p:nvSpPr>
        <p:spPr>
          <a:xfrm>
            <a:off x="4702050" y="2011925"/>
            <a:ext cx="375000" cy="158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48" name="Shape 248"/>
          <p:cNvSpPr txBox="1"/>
          <p:nvPr/>
        </p:nvSpPr>
        <p:spPr>
          <a:xfrm>
            <a:off x="258925" y="781150"/>
            <a:ext cx="3622499" cy="598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38761D"/>
                </a:solidFill>
              </a:rPr>
              <a:t>e.g. x = -2, y = 5, z = -4</a:t>
            </a:r>
          </a:p>
        </p:txBody>
      </p:sp>
      <p:pic>
        <p:nvPicPr>
          <p:cNvPr id="249" name="Shape 2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7187" y="1769750"/>
            <a:ext cx="1409700" cy="39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Shape 2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3000" y="2663625"/>
            <a:ext cx="942975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Shape 25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00575" y="2596950"/>
            <a:ext cx="2047875" cy="59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Shape 25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971037" y="1655450"/>
            <a:ext cx="2085975" cy="619125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Shape 253"/>
          <p:cNvSpPr txBox="1"/>
          <p:nvPr/>
        </p:nvSpPr>
        <p:spPr>
          <a:xfrm>
            <a:off x="350275" y="3678350"/>
            <a:ext cx="4117200" cy="502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400" dirty="0"/>
              <a:t>Want:</a:t>
            </a:r>
          </a:p>
        </p:txBody>
      </p:sp>
      <p:pic>
        <p:nvPicPr>
          <p:cNvPr id="254" name="Shape 25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528600" y="3621425"/>
            <a:ext cx="1609920" cy="619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5" name="Shape 255"/>
          <p:cNvCxnSpPr/>
          <p:nvPr/>
        </p:nvCxnSpPr>
        <p:spPr>
          <a:xfrm rot="10800000">
            <a:off x="5298021" y="2074625"/>
            <a:ext cx="3158100" cy="361500"/>
          </a:xfrm>
          <a:prstGeom prst="straightConnector1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257" name="Shape 257"/>
          <p:cNvPicPr preferRelativeResize="0"/>
          <p:nvPr/>
        </p:nvPicPr>
        <p:blipFill rotWithShape="1">
          <a:blip r:embed="rId9">
            <a:alphaModFix/>
          </a:blip>
          <a:srcRect l="71034"/>
          <a:stretch/>
        </p:blipFill>
        <p:spPr>
          <a:xfrm>
            <a:off x="8378013" y="2444229"/>
            <a:ext cx="466324" cy="619200"/>
          </a:xfrm>
          <a:prstGeom prst="rect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med" len="med"/>
            <a:tailEnd type="none" w="med" len="med"/>
          </a:ln>
        </p:spPr>
      </p:pic>
    </p:spTree>
    <p:extLst>
      <p:ext uri="{BB962C8B-B14F-4D97-AF65-F5344CB8AC3E}">
        <p14:creationId xmlns:p14="http://schemas.microsoft.com/office/powerpoint/2010/main" val="42340763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/>
          <p:nvPr/>
        </p:nvSpPr>
        <p:spPr>
          <a:xfrm>
            <a:off x="100600" y="2498150"/>
            <a:ext cx="4166100" cy="785399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63" name="Shape 263"/>
          <p:cNvSpPr/>
          <p:nvPr/>
        </p:nvSpPr>
        <p:spPr>
          <a:xfrm>
            <a:off x="90099" y="1590575"/>
            <a:ext cx="4166100" cy="78539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265" name="Shape 2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550" y="308625"/>
            <a:ext cx="2847975" cy="43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Shape 2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5950" y="154675"/>
            <a:ext cx="4510700" cy="2056724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267" name="Shape 267"/>
          <p:cNvSpPr/>
          <p:nvPr/>
        </p:nvSpPr>
        <p:spPr>
          <a:xfrm>
            <a:off x="4702050" y="45600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68" name="Shape 268"/>
          <p:cNvSpPr/>
          <p:nvPr/>
        </p:nvSpPr>
        <p:spPr>
          <a:xfrm>
            <a:off x="4774675" y="121480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69" name="Shape 269"/>
          <p:cNvSpPr/>
          <p:nvPr/>
        </p:nvSpPr>
        <p:spPr>
          <a:xfrm>
            <a:off x="6642550" y="85655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70" name="Shape 270"/>
          <p:cNvSpPr txBox="1"/>
          <p:nvPr/>
        </p:nvSpPr>
        <p:spPr>
          <a:xfrm>
            <a:off x="258925" y="781150"/>
            <a:ext cx="3622499" cy="598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38761D"/>
                </a:solidFill>
              </a:rPr>
              <a:t>e.g. x = -2, y = 5, z = -4</a:t>
            </a:r>
          </a:p>
        </p:txBody>
      </p:sp>
      <p:pic>
        <p:nvPicPr>
          <p:cNvPr id="271" name="Shape 27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7187" y="1769750"/>
            <a:ext cx="1409700" cy="39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Shape 27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3000" y="2663625"/>
            <a:ext cx="942975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Shape 27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00575" y="2596950"/>
            <a:ext cx="2047875" cy="59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Shape 27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971037" y="1655450"/>
            <a:ext cx="2085975" cy="619125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Shape 275"/>
          <p:cNvSpPr txBox="1"/>
          <p:nvPr/>
        </p:nvSpPr>
        <p:spPr>
          <a:xfrm>
            <a:off x="350275" y="3678350"/>
            <a:ext cx="4117200" cy="502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400" dirty="0"/>
              <a:t>Want:</a:t>
            </a:r>
          </a:p>
        </p:txBody>
      </p:sp>
      <p:pic>
        <p:nvPicPr>
          <p:cNvPr id="276" name="Shape 27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528600" y="3621425"/>
            <a:ext cx="1609920" cy="6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Shape 277"/>
          <p:cNvPicPr preferRelativeResize="0"/>
          <p:nvPr/>
        </p:nvPicPr>
        <p:blipFill rotWithShape="1">
          <a:blip r:embed="rId9">
            <a:alphaModFix/>
          </a:blip>
          <a:srcRect l="71034"/>
          <a:stretch/>
        </p:blipFill>
        <p:spPr>
          <a:xfrm>
            <a:off x="8378013" y="2444229"/>
            <a:ext cx="466324" cy="619200"/>
          </a:xfrm>
          <a:prstGeom prst="rect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med" len="med"/>
            <a:tailEnd type="none" w="med" len="med"/>
          </a:ln>
        </p:spPr>
      </p:pic>
      <p:cxnSp>
        <p:nvCxnSpPr>
          <p:cNvPr id="278" name="Shape 278"/>
          <p:cNvCxnSpPr/>
          <p:nvPr/>
        </p:nvCxnSpPr>
        <p:spPr>
          <a:xfrm rot="10800000">
            <a:off x="5298021" y="2074625"/>
            <a:ext cx="3158100" cy="361500"/>
          </a:xfrm>
          <a:prstGeom prst="straightConnector1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lg" len="lg"/>
            <a:tailEnd type="triangle" w="lg" len="lg"/>
          </a:ln>
        </p:spPr>
      </p:cxnSp>
    </p:spTree>
    <p:extLst>
      <p:ext uri="{BB962C8B-B14F-4D97-AF65-F5344CB8AC3E}">
        <p14:creationId xmlns:p14="http://schemas.microsoft.com/office/powerpoint/2010/main" val="16186350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/>
          <p:nvPr/>
        </p:nvSpPr>
        <p:spPr>
          <a:xfrm>
            <a:off x="100600" y="2498150"/>
            <a:ext cx="4166100" cy="785399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85" name="Shape 285"/>
          <p:cNvSpPr/>
          <p:nvPr/>
        </p:nvSpPr>
        <p:spPr>
          <a:xfrm>
            <a:off x="90099" y="1590575"/>
            <a:ext cx="4166100" cy="78539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287" name="Shape 2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550" y="308625"/>
            <a:ext cx="2847975" cy="43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Shape 2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5950" y="154675"/>
            <a:ext cx="4510700" cy="2056724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289" name="Shape 289"/>
          <p:cNvSpPr/>
          <p:nvPr/>
        </p:nvSpPr>
        <p:spPr>
          <a:xfrm>
            <a:off x="4702050" y="45600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90" name="Shape 290"/>
          <p:cNvSpPr/>
          <p:nvPr/>
        </p:nvSpPr>
        <p:spPr>
          <a:xfrm>
            <a:off x="4774675" y="121480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91" name="Shape 291"/>
          <p:cNvSpPr/>
          <p:nvPr/>
        </p:nvSpPr>
        <p:spPr>
          <a:xfrm>
            <a:off x="6642550" y="85655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92" name="Shape 292"/>
          <p:cNvSpPr txBox="1"/>
          <p:nvPr/>
        </p:nvSpPr>
        <p:spPr>
          <a:xfrm>
            <a:off x="258925" y="781150"/>
            <a:ext cx="3622499" cy="598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38761D"/>
                </a:solidFill>
              </a:rPr>
              <a:t>e.g. x = -2, y = 5, z = -4</a:t>
            </a:r>
          </a:p>
        </p:txBody>
      </p:sp>
      <p:pic>
        <p:nvPicPr>
          <p:cNvPr id="293" name="Shape 29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7187" y="1769750"/>
            <a:ext cx="1409700" cy="39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Shape 29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3000" y="2663625"/>
            <a:ext cx="942975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Shape 29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00575" y="2596950"/>
            <a:ext cx="2047875" cy="59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Shape 29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971037" y="1655450"/>
            <a:ext cx="2085975" cy="619125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Shape 297"/>
          <p:cNvSpPr txBox="1"/>
          <p:nvPr/>
        </p:nvSpPr>
        <p:spPr>
          <a:xfrm>
            <a:off x="350275" y="3678350"/>
            <a:ext cx="4117200" cy="502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400" dirty="0"/>
              <a:t>Want: </a:t>
            </a:r>
          </a:p>
        </p:txBody>
      </p:sp>
      <p:pic>
        <p:nvPicPr>
          <p:cNvPr id="298" name="Shape 29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528600" y="3621425"/>
            <a:ext cx="1609920" cy="6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Shape 29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261125" y="2436125"/>
            <a:ext cx="457200" cy="742950"/>
          </a:xfrm>
          <a:prstGeom prst="rect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med" len="med"/>
            <a:tailEnd type="none" w="med" len="med"/>
          </a:ln>
        </p:spPr>
      </p:pic>
      <p:cxnSp>
        <p:nvCxnSpPr>
          <p:cNvPr id="300" name="Shape 300"/>
          <p:cNvCxnSpPr/>
          <p:nvPr/>
        </p:nvCxnSpPr>
        <p:spPr>
          <a:xfrm rot="10800000">
            <a:off x="6949821" y="1101125"/>
            <a:ext cx="1506300" cy="1335000"/>
          </a:xfrm>
          <a:prstGeom prst="straightConnector1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lg" len="lg"/>
            <a:tailEnd type="triangle" w="lg" len="lg"/>
          </a:ln>
        </p:spPr>
      </p:cxnSp>
    </p:spTree>
    <p:extLst>
      <p:ext uri="{BB962C8B-B14F-4D97-AF65-F5344CB8AC3E}">
        <p14:creationId xmlns:p14="http://schemas.microsoft.com/office/powerpoint/2010/main" val="40885466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Shape 306"/>
          <p:cNvSpPr/>
          <p:nvPr/>
        </p:nvSpPr>
        <p:spPr>
          <a:xfrm>
            <a:off x="100600" y="2498150"/>
            <a:ext cx="4166100" cy="785399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07" name="Shape 307"/>
          <p:cNvSpPr/>
          <p:nvPr/>
        </p:nvSpPr>
        <p:spPr>
          <a:xfrm>
            <a:off x="90099" y="1590575"/>
            <a:ext cx="4166100" cy="78539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309" name="Shape 3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550" y="308625"/>
            <a:ext cx="2847975" cy="43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Shape 3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5950" y="154675"/>
            <a:ext cx="4510700" cy="2056724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311" name="Shape 311"/>
          <p:cNvSpPr/>
          <p:nvPr/>
        </p:nvSpPr>
        <p:spPr>
          <a:xfrm>
            <a:off x="4702050" y="45600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12" name="Shape 312"/>
          <p:cNvSpPr/>
          <p:nvPr/>
        </p:nvSpPr>
        <p:spPr>
          <a:xfrm>
            <a:off x="4774675" y="121480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13" name="Shape 313"/>
          <p:cNvSpPr txBox="1"/>
          <p:nvPr/>
        </p:nvSpPr>
        <p:spPr>
          <a:xfrm>
            <a:off x="258925" y="781150"/>
            <a:ext cx="3622499" cy="598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38761D"/>
                </a:solidFill>
              </a:rPr>
              <a:t>e.g. x = -2, y = 5, z = -4</a:t>
            </a:r>
          </a:p>
        </p:txBody>
      </p:sp>
      <p:pic>
        <p:nvPicPr>
          <p:cNvPr id="314" name="Shape 3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7187" y="1769750"/>
            <a:ext cx="1409700" cy="39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Shape 3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3000" y="2663625"/>
            <a:ext cx="942975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Shape 3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00575" y="2596950"/>
            <a:ext cx="2047875" cy="59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Shape 3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971037" y="1655450"/>
            <a:ext cx="2085975" cy="619125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Shape 318"/>
          <p:cNvSpPr txBox="1"/>
          <p:nvPr/>
        </p:nvSpPr>
        <p:spPr>
          <a:xfrm>
            <a:off x="350275" y="3678350"/>
            <a:ext cx="4117200" cy="502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400" dirty="0"/>
              <a:t>Want: </a:t>
            </a:r>
          </a:p>
        </p:txBody>
      </p:sp>
      <p:pic>
        <p:nvPicPr>
          <p:cNvPr id="319" name="Shape 31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528600" y="3621425"/>
            <a:ext cx="1609920" cy="619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0" name="Shape 320"/>
          <p:cNvCxnSpPr/>
          <p:nvPr/>
        </p:nvCxnSpPr>
        <p:spPr>
          <a:xfrm rot="10800000">
            <a:off x="6949821" y="1101125"/>
            <a:ext cx="1506299" cy="1334999"/>
          </a:xfrm>
          <a:prstGeom prst="straightConnector1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321" name="Shape 32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261125" y="2436125"/>
            <a:ext cx="457200" cy="742950"/>
          </a:xfrm>
          <a:prstGeom prst="rect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med" len="med"/>
            <a:tailEnd type="none" w="med" len="med"/>
          </a:ln>
        </p:spPr>
      </p:pic>
    </p:spTree>
    <p:extLst>
      <p:ext uri="{BB962C8B-B14F-4D97-AF65-F5344CB8AC3E}">
        <p14:creationId xmlns:p14="http://schemas.microsoft.com/office/powerpoint/2010/main" val="19159074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hape 326"/>
          <p:cNvSpPr/>
          <p:nvPr/>
        </p:nvSpPr>
        <p:spPr>
          <a:xfrm>
            <a:off x="100600" y="2498150"/>
            <a:ext cx="4166100" cy="785399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27" name="Shape 327"/>
          <p:cNvSpPr/>
          <p:nvPr/>
        </p:nvSpPr>
        <p:spPr>
          <a:xfrm>
            <a:off x="90099" y="1590575"/>
            <a:ext cx="4166100" cy="78539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329" name="Shape 3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550" y="308625"/>
            <a:ext cx="2847975" cy="43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Shape 3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5950" y="154675"/>
            <a:ext cx="4510700" cy="2056724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331" name="Shape 331"/>
          <p:cNvSpPr/>
          <p:nvPr/>
        </p:nvSpPr>
        <p:spPr>
          <a:xfrm>
            <a:off x="4702050" y="45600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32" name="Shape 332"/>
          <p:cNvSpPr/>
          <p:nvPr/>
        </p:nvSpPr>
        <p:spPr>
          <a:xfrm>
            <a:off x="4774675" y="121480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33" name="Shape 333"/>
          <p:cNvSpPr txBox="1"/>
          <p:nvPr/>
        </p:nvSpPr>
        <p:spPr>
          <a:xfrm>
            <a:off x="258925" y="781150"/>
            <a:ext cx="3622499" cy="598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38761D"/>
                </a:solidFill>
              </a:rPr>
              <a:t>e.g. x = -2, y = 5, z = -4</a:t>
            </a:r>
          </a:p>
        </p:txBody>
      </p:sp>
      <p:pic>
        <p:nvPicPr>
          <p:cNvPr id="334" name="Shape 3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7187" y="1769750"/>
            <a:ext cx="1409700" cy="39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Shape 3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3000" y="2663625"/>
            <a:ext cx="942975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Shape 3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00575" y="2596950"/>
            <a:ext cx="2047875" cy="59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Shape 33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971037" y="1655450"/>
            <a:ext cx="2085975" cy="619125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Shape 338"/>
          <p:cNvSpPr txBox="1"/>
          <p:nvPr/>
        </p:nvSpPr>
        <p:spPr>
          <a:xfrm>
            <a:off x="350275" y="3678350"/>
            <a:ext cx="4117200" cy="502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400" dirty="0"/>
              <a:t>Want: </a:t>
            </a:r>
          </a:p>
        </p:txBody>
      </p:sp>
      <p:pic>
        <p:nvPicPr>
          <p:cNvPr id="339" name="Shape 33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528600" y="3621425"/>
            <a:ext cx="1609920" cy="619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0" name="Shape 340"/>
          <p:cNvCxnSpPr>
            <a:endCxn id="332" idx="3"/>
          </p:cNvCxnSpPr>
          <p:nvPr/>
        </p:nvCxnSpPr>
        <p:spPr>
          <a:xfrm rot="10800000">
            <a:off x="5149675" y="1346500"/>
            <a:ext cx="3306300" cy="1089600"/>
          </a:xfrm>
          <a:prstGeom prst="straightConnector1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342" name="Shape 342"/>
          <p:cNvPicPr preferRelativeResize="0"/>
          <p:nvPr/>
        </p:nvPicPr>
        <p:blipFill rotWithShape="1">
          <a:blip r:embed="rId9">
            <a:alphaModFix/>
          </a:blip>
          <a:srcRect l="35262" r="36338"/>
          <a:stretch/>
        </p:blipFill>
        <p:spPr>
          <a:xfrm>
            <a:off x="8271872" y="2436125"/>
            <a:ext cx="457199" cy="619200"/>
          </a:xfrm>
          <a:prstGeom prst="rect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med" len="med"/>
            <a:tailEnd type="none" w="med" len="med"/>
          </a:ln>
        </p:spPr>
      </p:pic>
    </p:spTree>
    <p:extLst>
      <p:ext uri="{BB962C8B-B14F-4D97-AF65-F5344CB8AC3E}">
        <p14:creationId xmlns:p14="http://schemas.microsoft.com/office/powerpoint/2010/main" val="22267734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Shape 347"/>
          <p:cNvSpPr/>
          <p:nvPr/>
        </p:nvSpPr>
        <p:spPr>
          <a:xfrm>
            <a:off x="100600" y="2498150"/>
            <a:ext cx="4166100" cy="785399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48" name="Shape 348"/>
          <p:cNvSpPr/>
          <p:nvPr/>
        </p:nvSpPr>
        <p:spPr>
          <a:xfrm>
            <a:off x="90099" y="1590575"/>
            <a:ext cx="4166100" cy="78539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350" name="Shape 3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550" y="308625"/>
            <a:ext cx="2847975" cy="43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Shape 3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5950" y="154675"/>
            <a:ext cx="4510700" cy="2056724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352" name="Shape 352"/>
          <p:cNvSpPr/>
          <p:nvPr/>
        </p:nvSpPr>
        <p:spPr>
          <a:xfrm>
            <a:off x="4702050" y="45600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53" name="Shape 353"/>
          <p:cNvSpPr txBox="1"/>
          <p:nvPr/>
        </p:nvSpPr>
        <p:spPr>
          <a:xfrm>
            <a:off x="258925" y="781150"/>
            <a:ext cx="3622499" cy="598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38761D"/>
                </a:solidFill>
              </a:rPr>
              <a:t>e.g. x = -2, y = 5, z = -4</a:t>
            </a:r>
          </a:p>
        </p:txBody>
      </p:sp>
      <p:pic>
        <p:nvPicPr>
          <p:cNvPr id="354" name="Shape 3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7187" y="1769750"/>
            <a:ext cx="1409700" cy="39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Shape 35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3000" y="2663625"/>
            <a:ext cx="942975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Shape 35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00575" y="2596950"/>
            <a:ext cx="2047875" cy="59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Shape 35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971037" y="1655450"/>
            <a:ext cx="2085975" cy="619125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Shape 358"/>
          <p:cNvSpPr txBox="1"/>
          <p:nvPr/>
        </p:nvSpPr>
        <p:spPr>
          <a:xfrm>
            <a:off x="350275" y="3678350"/>
            <a:ext cx="4117200" cy="502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400" dirty="0"/>
              <a:t>Want: </a:t>
            </a:r>
          </a:p>
        </p:txBody>
      </p:sp>
      <p:pic>
        <p:nvPicPr>
          <p:cNvPr id="359" name="Shape 35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528600" y="3621425"/>
            <a:ext cx="1609920" cy="6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Shape 36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455625" y="3147450"/>
            <a:ext cx="1956899" cy="747179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361" name="Shape 361"/>
          <p:cNvSpPr txBox="1"/>
          <p:nvPr/>
        </p:nvSpPr>
        <p:spPr>
          <a:xfrm>
            <a:off x="4924611" y="2601413"/>
            <a:ext cx="3023881" cy="390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 dirty="0">
                <a:solidFill>
                  <a:srgbClr val="38761D"/>
                </a:solidFill>
              </a:rPr>
              <a:t>Chain rule:</a:t>
            </a:r>
          </a:p>
        </p:txBody>
      </p:sp>
      <p:cxnSp>
        <p:nvCxnSpPr>
          <p:cNvPr id="362" name="Shape 362"/>
          <p:cNvCxnSpPr/>
          <p:nvPr/>
        </p:nvCxnSpPr>
        <p:spPr>
          <a:xfrm rot="10800000">
            <a:off x="5149675" y="1346500"/>
            <a:ext cx="3306300" cy="1089600"/>
          </a:xfrm>
          <a:prstGeom prst="straightConnector1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365" name="Shape 365"/>
          <p:cNvPicPr preferRelativeResize="0"/>
          <p:nvPr/>
        </p:nvPicPr>
        <p:blipFill rotWithShape="1">
          <a:blip r:embed="rId9">
            <a:alphaModFix/>
          </a:blip>
          <a:srcRect l="35262" r="36338"/>
          <a:stretch/>
        </p:blipFill>
        <p:spPr>
          <a:xfrm>
            <a:off x="8271872" y="2436125"/>
            <a:ext cx="457199" cy="619200"/>
          </a:xfrm>
          <a:prstGeom prst="rect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366" name="Shape 366"/>
          <p:cNvPicPr preferRelativeResize="0"/>
          <p:nvPr/>
        </p:nvPicPr>
        <p:blipFill rotWithShape="1">
          <a:blip r:embed="rId9">
            <a:alphaModFix/>
          </a:blip>
          <a:srcRect l="35262" r="36338"/>
          <a:stretch/>
        </p:blipFill>
        <p:spPr>
          <a:xfrm>
            <a:off x="5510312" y="3171387"/>
            <a:ext cx="504455" cy="683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Shape 367"/>
          <p:cNvPicPr preferRelativeResize="0"/>
          <p:nvPr/>
        </p:nvPicPr>
        <p:blipFill rotWithShape="1">
          <a:blip r:embed="rId8">
            <a:alphaModFix/>
          </a:blip>
          <a:srcRect l="53855" r="26252"/>
          <a:stretch/>
        </p:blipFill>
        <p:spPr>
          <a:xfrm>
            <a:off x="6900100" y="3185925"/>
            <a:ext cx="504450" cy="683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310342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3" name="Shape 13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6674" y="3215258"/>
            <a:ext cx="3276409" cy="10246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5" name="Shape 13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5737" y="1678308"/>
            <a:ext cx="1009650" cy="1114425"/>
          </a:xfrm>
          <a:prstGeom prst="rect">
            <a:avLst/>
          </a:prstGeom>
          <a:noFill/>
          <a:ln>
            <a:noFill/>
          </a:ln>
        </p:spPr>
      </p:pic>
      <p:sp>
        <p:nvSpPr>
          <p:cNvPr id="1306" name="Shape 1306"/>
          <p:cNvSpPr txBox="1"/>
          <p:nvPr/>
        </p:nvSpPr>
        <p:spPr>
          <a:xfrm>
            <a:off x="1046262" y="2787071"/>
            <a:ext cx="3328799" cy="310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/>
              <a:t>[32x32x3]</a:t>
            </a:r>
          </a:p>
        </p:txBody>
      </p:sp>
      <p:cxnSp>
        <p:nvCxnSpPr>
          <p:cNvPr id="1307" name="Shape 1307"/>
          <p:cNvCxnSpPr/>
          <p:nvPr/>
        </p:nvCxnSpPr>
        <p:spPr>
          <a:xfrm>
            <a:off x="5287625" y="2377371"/>
            <a:ext cx="6615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308" name="Shape 1308"/>
          <p:cNvSpPr txBox="1"/>
          <p:nvPr/>
        </p:nvSpPr>
        <p:spPr>
          <a:xfrm>
            <a:off x="5441862" y="1754521"/>
            <a:ext cx="13632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f</a:t>
            </a:r>
          </a:p>
        </p:txBody>
      </p:sp>
      <p:sp>
        <p:nvSpPr>
          <p:cNvPr id="1309" name="Shape 1309"/>
          <p:cNvSpPr txBox="1"/>
          <p:nvPr/>
        </p:nvSpPr>
        <p:spPr>
          <a:xfrm>
            <a:off x="6273737" y="2006121"/>
            <a:ext cx="2662199" cy="755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b="1" dirty="0"/>
              <a:t>N</a:t>
            </a:r>
            <a:r>
              <a:rPr lang="en" sz="1800" dirty="0"/>
              <a:t> numbers, indicating class scores</a:t>
            </a:r>
          </a:p>
        </p:txBody>
      </p:sp>
      <p:sp>
        <p:nvSpPr>
          <p:cNvPr id="1310" name="Shape 1310"/>
          <p:cNvSpPr/>
          <p:nvPr/>
        </p:nvSpPr>
        <p:spPr>
          <a:xfrm>
            <a:off x="2945950" y="1932171"/>
            <a:ext cx="2198700" cy="858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2400"/>
              <a:t>Feature Extraction</a:t>
            </a:r>
          </a:p>
        </p:txBody>
      </p:sp>
      <p:cxnSp>
        <p:nvCxnSpPr>
          <p:cNvPr id="1311" name="Shape 1311"/>
          <p:cNvCxnSpPr/>
          <p:nvPr/>
        </p:nvCxnSpPr>
        <p:spPr>
          <a:xfrm>
            <a:off x="2295275" y="2377371"/>
            <a:ext cx="5793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312" name="Shape 1312"/>
          <p:cNvCxnSpPr/>
          <p:nvPr/>
        </p:nvCxnSpPr>
        <p:spPr>
          <a:xfrm>
            <a:off x="5136550" y="1372271"/>
            <a:ext cx="0" cy="437399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313" name="Shape 1313"/>
          <p:cNvSpPr txBox="1"/>
          <p:nvPr/>
        </p:nvSpPr>
        <p:spPr>
          <a:xfrm>
            <a:off x="4341400" y="809721"/>
            <a:ext cx="2393400" cy="238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FF0000"/>
                </a:solidFill>
              </a:rPr>
              <a:t>vector describing various image statistics</a:t>
            </a:r>
          </a:p>
        </p:txBody>
      </p:sp>
      <p:cxnSp>
        <p:nvCxnSpPr>
          <p:cNvPr id="1314" name="Shape 1314"/>
          <p:cNvCxnSpPr/>
          <p:nvPr/>
        </p:nvCxnSpPr>
        <p:spPr>
          <a:xfrm>
            <a:off x="-15900" y="3169246"/>
            <a:ext cx="9167999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pic>
        <p:nvPicPr>
          <p:cNvPr id="1315" name="Shape 13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5737" y="3634333"/>
            <a:ext cx="1009650" cy="1114425"/>
          </a:xfrm>
          <a:prstGeom prst="rect">
            <a:avLst/>
          </a:prstGeom>
          <a:noFill/>
          <a:ln>
            <a:noFill/>
          </a:ln>
        </p:spPr>
      </p:pic>
      <p:sp>
        <p:nvSpPr>
          <p:cNvPr id="1316" name="Shape 1316"/>
          <p:cNvSpPr txBox="1"/>
          <p:nvPr/>
        </p:nvSpPr>
        <p:spPr>
          <a:xfrm>
            <a:off x="1046262" y="4743096"/>
            <a:ext cx="3328799" cy="310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/>
              <a:t>[32x32x3]</a:t>
            </a:r>
          </a:p>
        </p:txBody>
      </p:sp>
      <p:cxnSp>
        <p:nvCxnSpPr>
          <p:cNvPr id="1317" name="Shape 1317"/>
          <p:cNvCxnSpPr/>
          <p:nvPr/>
        </p:nvCxnSpPr>
        <p:spPr>
          <a:xfrm>
            <a:off x="2258175" y="4285896"/>
            <a:ext cx="37134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318" name="Shape 1318"/>
          <p:cNvSpPr txBox="1"/>
          <p:nvPr/>
        </p:nvSpPr>
        <p:spPr>
          <a:xfrm>
            <a:off x="3893337" y="3663046"/>
            <a:ext cx="13632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f</a:t>
            </a:r>
          </a:p>
        </p:txBody>
      </p:sp>
      <p:sp>
        <p:nvSpPr>
          <p:cNvPr id="1319" name="Shape 1319"/>
          <p:cNvSpPr txBox="1"/>
          <p:nvPr/>
        </p:nvSpPr>
        <p:spPr>
          <a:xfrm>
            <a:off x="6194237" y="3958546"/>
            <a:ext cx="2662199" cy="755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b="1" dirty="0"/>
              <a:t>N</a:t>
            </a:r>
            <a:r>
              <a:rPr lang="en" sz="1800" dirty="0"/>
              <a:t> numbers, indicating class scores</a:t>
            </a:r>
          </a:p>
        </p:txBody>
      </p:sp>
      <p:cxnSp>
        <p:nvCxnSpPr>
          <p:cNvPr id="1320" name="Shape 1320"/>
          <p:cNvCxnSpPr/>
          <p:nvPr/>
        </p:nvCxnSpPr>
        <p:spPr>
          <a:xfrm rot="10800000">
            <a:off x="5279625" y="2611346"/>
            <a:ext cx="644099" cy="0"/>
          </a:xfrm>
          <a:prstGeom prst="straightConnector1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321" name="Shape 1321"/>
          <p:cNvSpPr txBox="1"/>
          <p:nvPr/>
        </p:nvSpPr>
        <p:spPr>
          <a:xfrm>
            <a:off x="5402250" y="2554346"/>
            <a:ext cx="1573500" cy="127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training</a:t>
            </a:r>
          </a:p>
        </p:txBody>
      </p:sp>
      <p:cxnSp>
        <p:nvCxnSpPr>
          <p:cNvPr id="1322" name="Shape 1322"/>
          <p:cNvCxnSpPr/>
          <p:nvPr/>
        </p:nvCxnSpPr>
        <p:spPr>
          <a:xfrm rot="10800000">
            <a:off x="2281974" y="4495946"/>
            <a:ext cx="3705600" cy="0"/>
          </a:xfrm>
          <a:prstGeom prst="straightConnector1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323" name="Shape 1323"/>
          <p:cNvSpPr txBox="1"/>
          <p:nvPr/>
        </p:nvSpPr>
        <p:spPr>
          <a:xfrm>
            <a:off x="5173650" y="4517521"/>
            <a:ext cx="1573500" cy="127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training</a:t>
            </a:r>
          </a:p>
        </p:txBody>
      </p:sp>
      <p:cxnSp>
        <p:nvCxnSpPr>
          <p:cNvPr id="1324" name="Shape 1324"/>
          <p:cNvCxnSpPr/>
          <p:nvPr/>
        </p:nvCxnSpPr>
        <p:spPr>
          <a:xfrm>
            <a:off x="8843175" y="2865796"/>
            <a:ext cx="0" cy="743999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23" name="Shape 1135">
            <a:extLst>
              <a:ext uri="{FF2B5EF4-FFF2-40B4-BE49-F238E27FC236}">
                <a16:creationId xmlns:a16="http://schemas.microsoft.com/office/drawing/2014/main" id="{4A61E962-AE0F-3041-BEB8-C5B2A8465081}"/>
              </a:ext>
            </a:extLst>
          </p:cNvPr>
          <p:cNvSpPr txBox="1"/>
          <p:nvPr/>
        </p:nvSpPr>
        <p:spPr>
          <a:xfrm>
            <a:off x="63610" y="20422"/>
            <a:ext cx="9008828" cy="68301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 dirty="0"/>
              <a:t>From feature extract to end-to-end learning</a:t>
            </a:r>
          </a:p>
        </p:txBody>
      </p:sp>
    </p:spTree>
    <p:extLst>
      <p:ext uri="{BB962C8B-B14F-4D97-AF65-F5344CB8AC3E}">
        <p14:creationId xmlns:p14="http://schemas.microsoft.com/office/powerpoint/2010/main" val="2758552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Shape 372"/>
          <p:cNvSpPr/>
          <p:nvPr/>
        </p:nvSpPr>
        <p:spPr>
          <a:xfrm>
            <a:off x="100600" y="2498150"/>
            <a:ext cx="4166100" cy="785399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73" name="Shape 373"/>
          <p:cNvSpPr/>
          <p:nvPr/>
        </p:nvSpPr>
        <p:spPr>
          <a:xfrm>
            <a:off x="90099" y="1590575"/>
            <a:ext cx="4166100" cy="78539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375" name="Shape 3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550" y="308625"/>
            <a:ext cx="2847975" cy="43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Shape 3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5950" y="154675"/>
            <a:ext cx="4510700" cy="2056724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377" name="Shape 377"/>
          <p:cNvSpPr/>
          <p:nvPr/>
        </p:nvSpPr>
        <p:spPr>
          <a:xfrm>
            <a:off x="4702050" y="45600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78" name="Shape 378"/>
          <p:cNvSpPr txBox="1"/>
          <p:nvPr/>
        </p:nvSpPr>
        <p:spPr>
          <a:xfrm>
            <a:off x="258925" y="781150"/>
            <a:ext cx="3622499" cy="598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38761D"/>
                </a:solidFill>
              </a:rPr>
              <a:t>e.g. x = -2, y = 5, z = -4</a:t>
            </a:r>
          </a:p>
        </p:txBody>
      </p:sp>
      <p:pic>
        <p:nvPicPr>
          <p:cNvPr id="379" name="Shape 37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7187" y="1769750"/>
            <a:ext cx="1409700" cy="39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Shape 38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3000" y="2663625"/>
            <a:ext cx="942975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Shape 38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00575" y="2596950"/>
            <a:ext cx="2047875" cy="59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Shape 38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971037" y="1655450"/>
            <a:ext cx="2085975" cy="619125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Shape 383"/>
          <p:cNvSpPr txBox="1"/>
          <p:nvPr/>
        </p:nvSpPr>
        <p:spPr>
          <a:xfrm>
            <a:off x="350275" y="3678350"/>
            <a:ext cx="4117200" cy="502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400" dirty="0"/>
              <a:t>Want: </a:t>
            </a:r>
          </a:p>
        </p:txBody>
      </p:sp>
      <p:pic>
        <p:nvPicPr>
          <p:cNvPr id="384" name="Shape 38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528600" y="3621425"/>
            <a:ext cx="1609920" cy="619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5" name="Shape 385"/>
          <p:cNvCxnSpPr>
            <a:endCxn id="377" idx="3"/>
          </p:cNvCxnSpPr>
          <p:nvPr/>
        </p:nvCxnSpPr>
        <p:spPr>
          <a:xfrm rot="10800000">
            <a:off x="5077050" y="587700"/>
            <a:ext cx="3378900" cy="1848300"/>
          </a:xfrm>
          <a:prstGeom prst="straightConnector1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387" name="Shape 387"/>
          <p:cNvPicPr preferRelativeResize="0"/>
          <p:nvPr/>
        </p:nvPicPr>
        <p:blipFill rotWithShape="1">
          <a:blip r:embed="rId9">
            <a:alphaModFix/>
          </a:blip>
          <a:srcRect r="73509"/>
          <a:stretch/>
        </p:blipFill>
        <p:spPr>
          <a:xfrm>
            <a:off x="8262701" y="2436000"/>
            <a:ext cx="426475" cy="619200"/>
          </a:xfrm>
          <a:prstGeom prst="rect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med" len="med"/>
            <a:tailEnd type="none" w="med" len="med"/>
          </a:ln>
        </p:spPr>
      </p:pic>
    </p:spTree>
    <p:extLst>
      <p:ext uri="{BB962C8B-B14F-4D97-AF65-F5344CB8AC3E}">
        <p14:creationId xmlns:p14="http://schemas.microsoft.com/office/powerpoint/2010/main" val="983558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Shape 392"/>
          <p:cNvSpPr/>
          <p:nvPr/>
        </p:nvSpPr>
        <p:spPr>
          <a:xfrm>
            <a:off x="100600" y="2498150"/>
            <a:ext cx="4166100" cy="785399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93" name="Shape 393"/>
          <p:cNvSpPr/>
          <p:nvPr/>
        </p:nvSpPr>
        <p:spPr>
          <a:xfrm>
            <a:off x="90099" y="1590575"/>
            <a:ext cx="4166100" cy="78539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395" name="Shape 3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550" y="308625"/>
            <a:ext cx="2847975" cy="43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Shape 3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5950" y="154675"/>
            <a:ext cx="4510700" cy="2056724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397" name="Shape 397"/>
          <p:cNvSpPr txBox="1"/>
          <p:nvPr/>
        </p:nvSpPr>
        <p:spPr>
          <a:xfrm>
            <a:off x="258925" y="781150"/>
            <a:ext cx="3622499" cy="598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38761D"/>
                </a:solidFill>
              </a:rPr>
              <a:t>e.g. x = -2, y = 5, z = -4</a:t>
            </a:r>
          </a:p>
        </p:txBody>
      </p:sp>
      <p:pic>
        <p:nvPicPr>
          <p:cNvPr id="398" name="Shape 39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7187" y="1769750"/>
            <a:ext cx="1409700" cy="39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Shape 39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3000" y="2663625"/>
            <a:ext cx="942975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Shape 40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00575" y="2596950"/>
            <a:ext cx="2047875" cy="59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Shape 40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971037" y="1655450"/>
            <a:ext cx="2085975" cy="619125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Shape 402"/>
          <p:cNvSpPr txBox="1"/>
          <p:nvPr/>
        </p:nvSpPr>
        <p:spPr>
          <a:xfrm>
            <a:off x="350275" y="3678350"/>
            <a:ext cx="4117200" cy="502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vrem: </a:t>
            </a:r>
          </a:p>
        </p:txBody>
      </p:sp>
      <p:pic>
        <p:nvPicPr>
          <p:cNvPr id="403" name="Shape 40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528600" y="3621425"/>
            <a:ext cx="1609920" cy="619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4" name="Shape 404"/>
          <p:cNvCxnSpPr/>
          <p:nvPr/>
        </p:nvCxnSpPr>
        <p:spPr>
          <a:xfrm rot="10800000">
            <a:off x="5077050" y="587700"/>
            <a:ext cx="3378900" cy="1848300"/>
          </a:xfrm>
          <a:prstGeom prst="straightConnector1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407" name="Shape 407"/>
          <p:cNvPicPr preferRelativeResize="0"/>
          <p:nvPr/>
        </p:nvPicPr>
        <p:blipFill rotWithShape="1">
          <a:blip r:embed="rId9">
            <a:alphaModFix/>
          </a:blip>
          <a:srcRect r="73509"/>
          <a:stretch/>
        </p:blipFill>
        <p:spPr>
          <a:xfrm>
            <a:off x="8262701" y="2436000"/>
            <a:ext cx="426475" cy="619200"/>
          </a:xfrm>
          <a:prstGeom prst="rect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408" name="Shape 40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455625" y="3155429"/>
            <a:ext cx="1956899" cy="747179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19" name="Shape 361"/>
          <p:cNvSpPr txBox="1"/>
          <p:nvPr/>
        </p:nvSpPr>
        <p:spPr>
          <a:xfrm>
            <a:off x="4924611" y="2601413"/>
            <a:ext cx="3023881" cy="390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" sz="2400" dirty="0">
                <a:solidFill>
                  <a:srgbClr val="38761D"/>
                </a:solidFill>
              </a:rPr>
              <a:t>Chain rule:</a:t>
            </a:r>
          </a:p>
        </p:txBody>
      </p:sp>
    </p:spTree>
    <p:extLst>
      <p:ext uri="{BB962C8B-B14F-4D97-AF65-F5344CB8AC3E}">
        <p14:creationId xmlns:p14="http://schemas.microsoft.com/office/powerpoint/2010/main" val="23546868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Shape 510"/>
          <p:cNvSpPr/>
          <p:nvPr/>
        </p:nvSpPr>
        <p:spPr>
          <a:xfrm>
            <a:off x="2976200" y="1002746"/>
            <a:ext cx="3494699" cy="3494699"/>
          </a:xfrm>
          <a:prstGeom prst="ellipse">
            <a:avLst/>
          </a:prstGeom>
          <a:solidFill>
            <a:srgbClr val="F3F3F3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4800" dirty="0"/>
              <a:t>f</a:t>
            </a:r>
          </a:p>
        </p:txBody>
      </p:sp>
      <p:cxnSp>
        <p:nvCxnSpPr>
          <p:cNvPr id="511" name="Shape 511"/>
          <p:cNvCxnSpPr/>
          <p:nvPr/>
        </p:nvCxnSpPr>
        <p:spPr>
          <a:xfrm rot="10800000" flipH="1">
            <a:off x="702175" y="3484171"/>
            <a:ext cx="2409900" cy="813899"/>
          </a:xfrm>
          <a:prstGeom prst="straightConnector1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512" name="Shape 512"/>
          <p:cNvCxnSpPr/>
          <p:nvPr/>
        </p:nvCxnSpPr>
        <p:spPr>
          <a:xfrm>
            <a:off x="989425" y="978771"/>
            <a:ext cx="2194200" cy="933599"/>
          </a:xfrm>
          <a:prstGeom prst="straightConnector1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513" name="Shape 513"/>
          <p:cNvCxnSpPr>
            <a:stCxn id="510" idx="6"/>
          </p:cNvCxnSpPr>
          <p:nvPr/>
        </p:nvCxnSpPr>
        <p:spPr>
          <a:xfrm>
            <a:off x="6470899" y="2750095"/>
            <a:ext cx="2274300" cy="0"/>
          </a:xfrm>
          <a:prstGeom prst="straightConnector1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514" name="Shape 5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0512" y="741096"/>
            <a:ext cx="352425" cy="304800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515" name="Shape 5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00362" y="3569021"/>
            <a:ext cx="295275" cy="361950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516" name="Shape 5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45937" y="2266696"/>
            <a:ext cx="352425" cy="304800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pic>
      <p:cxnSp>
        <p:nvCxnSpPr>
          <p:cNvPr id="517" name="Shape 517"/>
          <p:cNvCxnSpPr/>
          <p:nvPr/>
        </p:nvCxnSpPr>
        <p:spPr>
          <a:xfrm rot="10800000">
            <a:off x="6471112" y="2941621"/>
            <a:ext cx="2225999" cy="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518" name="Shape 518"/>
          <p:cNvSpPr txBox="1"/>
          <p:nvPr/>
        </p:nvSpPr>
        <p:spPr>
          <a:xfrm>
            <a:off x="1998275" y="542593"/>
            <a:ext cx="235426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dirty="0">
                <a:solidFill>
                  <a:srgbClr val="38761D"/>
                </a:solidFill>
              </a:rPr>
              <a:t>activations</a:t>
            </a:r>
          </a:p>
        </p:txBody>
      </p:sp>
      <p:pic>
        <p:nvPicPr>
          <p:cNvPr id="519" name="Shape 5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64987" y="3063183"/>
            <a:ext cx="514350" cy="676275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520" name="Shape 5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398762" y="1798433"/>
            <a:ext cx="485775" cy="638175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521" name="Shape 5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398762" y="3001033"/>
            <a:ext cx="409575" cy="70485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522" name="Shape 522"/>
          <p:cNvSpPr txBox="1"/>
          <p:nvPr/>
        </p:nvSpPr>
        <p:spPr>
          <a:xfrm>
            <a:off x="6712600" y="4052571"/>
            <a:ext cx="40614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dirty="0">
                <a:solidFill>
                  <a:srgbClr val="FF0000"/>
                </a:solidFill>
              </a:rPr>
              <a:t>gradients</a:t>
            </a:r>
          </a:p>
        </p:txBody>
      </p:sp>
      <p:sp>
        <p:nvSpPr>
          <p:cNvPr id="523" name="Shape 523"/>
          <p:cNvSpPr txBox="1"/>
          <p:nvPr/>
        </p:nvSpPr>
        <p:spPr>
          <a:xfrm>
            <a:off x="3945275" y="1401671"/>
            <a:ext cx="2114400" cy="574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FF0000"/>
                </a:solidFill>
              </a:rPr>
              <a:t>“local gradient”</a:t>
            </a:r>
          </a:p>
        </p:txBody>
      </p:sp>
      <p:pic>
        <p:nvPicPr>
          <p:cNvPr id="524" name="Shape 52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rot="1460852">
            <a:off x="863215" y="1643297"/>
            <a:ext cx="2019300" cy="723900"/>
          </a:xfrm>
          <a:prstGeom prst="rect">
            <a:avLst/>
          </a:prstGeom>
          <a:noFill/>
          <a:ln>
            <a:noFill/>
          </a:ln>
        </p:spPr>
      </p:pic>
      <p:sp>
        <p:nvSpPr>
          <p:cNvPr id="525" name="Shape 525"/>
          <p:cNvSpPr/>
          <p:nvPr/>
        </p:nvSpPr>
        <p:spPr>
          <a:xfrm rot="1334562">
            <a:off x="921091" y="1390232"/>
            <a:ext cx="590335" cy="63809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526" name="Shape 52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rot="-1120751">
            <a:off x="1263975" y="4000295"/>
            <a:ext cx="2009775" cy="714375"/>
          </a:xfrm>
          <a:prstGeom prst="rect">
            <a:avLst/>
          </a:prstGeom>
          <a:noFill/>
          <a:ln>
            <a:noFill/>
          </a:ln>
        </p:spPr>
      </p:pic>
      <p:sp>
        <p:nvSpPr>
          <p:cNvPr id="527" name="Shape 527"/>
          <p:cNvSpPr/>
          <p:nvPr/>
        </p:nvSpPr>
        <p:spPr>
          <a:xfrm rot="-1146435">
            <a:off x="1284216" y="4258209"/>
            <a:ext cx="590216" cy="638225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528" name="Shape 528"/>
          <p:cNvCxnSpPr/>
          <p:nvPr/>
        </p:nvCxnSpPr>
        <p:spPr>
          <a:xfrm rot="10800000">
            <a:off x="948800" y="1116520"/>
            <a:ext cx="2147099" cy="9474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529" name="Shape 529"/>
          <p:cNvCxnSpPr/>
          <p:nvPr/>
        </p:nvCxnSpPr>
        <p:spPr>
          <a:xfrm flipH="1">
            <a:off x="773874" y="3613096"/>
            <a:ext cx="2386200" cy="780599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530" name="Shape 530"/>
          <p:cNvSpPr/>
          <p:nvPr/>
        </p:nvSpPr>
        <p:spPr>
          <a:xfrm>
            <a:off x="-2292200" y="-1774454"/>
            <a:ext cx="3494699" cy="3494699"/>
          </a:xfrm>
          <a:prstGeom prst="ellipse">
            <a:avLst/>
          </a:prstGeom>
          <a:solidFill>
            <a:srgbClr val="F3F3F3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endParaRPr sz="4800"/>
          </a:p>
        </p:txBody>
      </p:sp>
      <p:sp>
        <p:nvSpPr>
          <p:cNvPr id="531" name="Shape 531"/>
          <p:cNvSpPr/>
          <p:nvPr/>
        </p:nvSpPr>
        <p:spPr>
          <a:xfrm>
            <a:off x="-2792525" y="3134296"/>
            <a:ext cx="3494699" cy="3494699"/>
          </a:xfrm>
          <a:prstGeom prst="ellipse">
            <a:avLst/>
          </a:prstGeom>
          <a:solidFill>
            <a:srgbClr val="F3F3F3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endParaRPr sz="4800"/>
          </a:p>
        </p:txBody>
      </p:sp>
      <p:sp>
        <p:nvSpPr>
          <p:cNvPr id="24" name="Shape 86"/>
          <p:cNvSpPr txBox="1"/>
          <p:nvPr/>
        </p:nvSpPr>
        <p:spPr>
          <a:xfrm>
            <a:off x="411447" y="19404"/>
            <a:ext cx="8545281" cy="61835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2400" dirty="0"/>
              <a:t>Gradient propagation using chain rule</a:t>
            </a:r>
          </a:p>
        </p:txBody>
      </p:sp>
    </p:spTree>
    <p:extLst>
      <p:ext uri="{BB962C8B-B14F-4D97-AF65-F5344CB8AC3E}">
        <p14:creationId xmlns:p14="http://schemas.microsoft.com/office/powerpoint/2010/main" val="2480468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2" grpId="0"/>
      <p:bldP spid="523" grpId="0"/>
      <p:bldP spid="525" grpId="0" animBg="1"/>
      <p:bldP spid="527" grpId="0" animBg="1"/>
      <p:bldP spid="530" grpId="0" animBg="1"/>
      <p:bldP spid="531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TextShape 1"/>
          <p:cNvSpPr txBox="1"/>
          <p:nvPr/>
        </p:nvSpPr>
        <p:spPr>
          <a:xfrm>
            <a:off x="243280" y="205015"/>
            <a:ext cx="8565159" cy="85875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2994" spc="-1" dirty="0">
                <a:uFill>
                  <a:solidFill>
                    <a:srgbClr val="FFFFFF"/>
                  </a:solidFill>
                </a:uFill>
              </a:rPr>
              <a:t>Neural networks are </a:t>
            </a:r>
          </a:p>
          <a:p>
            <a:pPr algn="ctr"/>
            <a:r>
              <a:rPr lang="en-US" sz="2994" spc="-1" dirty="0">
                <a:uFill>
                  <a:solidFill>
                    <a:srgbClr val="FFFFFF"/>
                  </a:solidFill>
                </a:uFill>
              </a:rPr>
              <a:t>universal function approximators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2" name="TextShape 2"/>
              <p:cNvSpPr txBox="1"/>
              <p:nvPr/>
            </p:nvSpPr>
            <p:spPr>
              <a:xfrm>
                <a:off x="374573" y="1350628"/>
                <a:ext cx="8361803" cy="335416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/>
              <a:lstStyle/>
              <a:p>
                <a:pPr marL="293933" indent="-220450">
                  <a:spcAft>
                    <a:spcPts val="962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r>
                  <a:rPr lang="en-US" sz="2177" b="1" spc="-1" dirty="0">
                    <a:uFill>
                      <a:solidFill>
                        <a:srgbClr val="FFFFFF"/>
                      </a:solidFill>
                    </a:uFill>
                  </a:rPr>
                  <a:t>Universal Approximation Theorem:</a:t>
                </a:r>
                <a:endParaRPr lang="en-US" sz="2177" spc="-1" dirty="0">
                  <a:uFill>
                    <a:solidFill>
                      <a:srgbClr val="FFFFFF"/>
                    </a:solidFill>
                  </a:uFill>
                </a:endParaRPr>
              </a:p>
              <a:p>
                <a:pPr marL="73483">
                  <a:spcAft>
                    <a:spcPts val="962"/>
                  </a:spcAft>
                  <a:buClr>
                    <a:srgbClr val="000000"/>
                  </a:buClr>
                  <a:buSzPct val="45000"/>
                </a:pPr>
                <a:r>
                  <a:rPr lang="en-US" sz="2177" spc="-1" dirty="0">
                    <a:uFill>
                      <a:solidFill>
                        <a:srgbClr val="FFFFFF"/>
                      </a:solidFill>
                    </a:uFill>
                  </a:rPr>
                  <a:t>A feed-forward neural network with a hidden layer composed of a finite number of neurons can approximate any continuous function defined on a compact subset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177" i="1" spc="-1" smtClean="0"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177" i="1" spc="-1" smtClean="0"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ro-RO" sz="2177" b="0" i="1" spc="-1" smtClean="0"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ro-RO" sz="2177" b="0" i="1" spc="-1" smtClean="0"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2177" spc="-1" dirty="0">
                  <a:uFill>
                    <a:solidFill>
                      <a:srgbClr val="FFFFFF"/>
                    </a:solidFill>
                  </a:uFill>
                </a:endParaRPr>
              </a:p>
              <a:p>
                <a:pPr marL="293933" indent="-220450">
                  <a:spcAft>
                    <a:spcPts val="962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r>
                  <a:rPr lang="en-US" sz="2177" spc="-1" dirty="0">
                    <a:uFill>
                      <a:solidFill>
                        <a:srgbClr val="FFFFFF"/>
                      </a:solidFill>
                    </a:uFill>
                  </a:rPr>
                  <a:t>Although 2-layer neural networks (1-hidden layer) are universal function approximators, the hidden layer’s width (number of neurons) can be exponentially large.</a:t>
                </a:r>
              </a:p>
              <a:p>
                <a:pPr marL="293933" indent="-220450">
                  <a:spcAft>
                    <a:spcPts val="962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r>
                  <a:rPr lang="en-US" sz="2177" spc="-1" dirty="0">
                    <a:solidFill>
                      <a:srgbClr val="FF0000"/>
                    </a:solidFill>
                    <a:uFill>
                      <a:solidFill>
                        <a:srgbClr val="FFFFFF"/>
                      </a:solidFill>
                    </a:uFill>
                  </a:rPr>
                  <a:t>In practice, we prefer deeper (with more layers) and thinner architectures</a:t>
                </a:r>
                <a:endParaRPr lang="en-US" sz="2177" spc="-1" dirty="0">
                  <a:uFill>
                    <a:solidFill>
                      <a:srgbClr val="FFFFFF"/>
                    </a:solidFill>
                  </a:uFill>
                </a:endParaRPr>
              </a:p>
              <a:p>
                <a:pPr marL="293933" indent="-220450">
                  <a:spcAft>
                    <a:spcPts val="962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endParaRPr lang="en-US" sz="2177" spc="-1" dirty="0">
                  <a:uFill>
                    <a:solidFill>
                      <a:srgbClr val="FFFFFF"/>
                    </a:solidFill>
                  </a:uFill>
                </a:endParaRPr>
              </a:p>
              <a:p>
                <a:pPr marL="293933" indent="-220450">
                  <a:spcAft>
                    <a:spcPts val="962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endParaRPr lang="en-US" sz="2177" spc="-1" dirty="0">
                  <a:uFill>
                    <a:solidFill>
                      <a:srgbClr val="FFFFFF"/>
                    </a:solidFill>
                  </a:uFill>
                </a:endParaRPr>
              </a:p>
              <a:p>
                <a:pPr marL="293933" indent="-220450">
                  <a:spcAft>
                    <a:spcPts val="962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endParaRPr lang="en-US" sz="2177" spc="-1" dirty="0">
                  <a:uFill>
                    <a:solidFill>
                      <a:srgbClr val="FFFFFF"/>
                    </a:solidFill>
                  </a:uFill>
                </a:endParaRPr>
              </a:p>
              <a:p>
                <a:pPr marL="293933" indent="-220450">
                  <a:spcAft>
                    <a:spcPts val="962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endParaRPr lang="en-US" sz="2177" spc="-1" dirty="0">
                  <a:uFill>
                    <a:solidFill>
                      <a:srgbClr val="FFFFFF"/>
                    </a:solidFill>
                  </a:uFill>
                </a:endParaRPr>
              </a:p>
            </p:txBody>
          </p:sp>
        </mc:Choice>
        <mc:Fallback xmlns="">
          <p:sp>
            <p:nvSpPr>
              <p:cNvPr id="392" name="TextShap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573" y="1350628"/>
                <a:ext cx="8361803" cy="3354163"/>
              </a:xfrm>
              <a:prstGeom prst="rect">
                <a:avLst/>
              </a:prstGeom>
              <a:blipFill>
                <a:blip r:embed="rId2"/>
                <a:stretch>
                  <a:fillRect l="-909" t="-2264" r="-303" b="-528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61362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 txBox="1"/>
          <p:nvPr/>
        </p:nvSpPr>
        <p:spPr>
          <a:xfrm>
            <a:off x="170825" y="-417700"/>
            <a:ext cx="8872800" cy="173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endParaRPr sz="4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en" sz="4800">
                <a:latin typeface="Helvetica Neue"/>
                <a:ea typeface="Helvetica Neue"/>
                <a:cs typeface="Helvetica Neue"/>
                <a:sym typeface="Helvetica Neue"/>
              </a:rPr>
              <a:t>Convolutional Neural Networks</a:t>
            </a:r>
          </a:p>
          <a:p>
            <a:pPr lvl="0" algn="ctr" rtl="0">
              <a:spcBef>
                <a:spcPts val="0"/>
              </a:spcBef>
              <a:buNone/>
            </a:pPr>
            <a:endParaRPr sz="4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07" name="Shape 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0855" y="1483753"/>
            <a:ext cx="7902290" cy="2175993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Shape 108"/>
          <p:cNvSpPr txBox="1"/>
          <p:nvPr/>
        </p:nvSpPr>
        <p:spPr>
          <a:xfrm>
            <a:off x="6654125" y="4210825"/>
            <a:ext cx="2389500" cy="321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i="1" dirty="0">
                <a:solidFill>
                  <a:srgbClr val="0000FF"/>
                </a:solidFill>
              </a:rPr>
              <a:t>[LeNet-5, </a:t>
            </a:r>
            <a:r>
              <a:rPr lang="en" i="1" dirty="0" err="1">
                <a:solidFill>
                  <a:srgbClr val="0000FF"/>
                </a:solidFill>
              </a:rPr>
              <a:t>LeCun</a:t>
            </a:r>
            <a:r>
              <a:rPr lang="en" i="1">
                <a:solidFill>
                  <a:srgbClr val="0000FF"/>
                </a:solidFill>
              </a:rPr>
              <a:t> 1998]</a:t>
            </a:r>
            <a:endParaRPr lang="en" i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41886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/>
          <p:nvPr/>
        </p:nvSpPr>
        <p:spPr>
          <a:xfrm>
            <a:off x="777081" y="1888754"/>
            <a:ext cx="956400" cy="2757900"/>
          </a:xfrm>
          <a:prstGeom prst="cube">
            <a:avLst>
              <a:gd name="adj" fmla="val 77711"/>
            </a:avLst>
          </a:prstGeom>
          <a:solidFill>
            <a:srgbClr val="F4CCCC">
              <a:alpha val="51920"/>
            </a:srgbClr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6" name="Shape 166"/>
          <p:cNvSpPr txBox="1"/>
          <p:nvPr/>
        </p:nvSpPr>
        <p:spPr>
          <a:xfrm>
            <a:off x="1313506" y="4188754"/>
            <a:ext cx="491700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32</a:t>
            </a:r>
          </a:p>
        </p:txBody>
      </p:sp>
      <p:sp>
        <p:nvSpPr>
          <p:cNvPr id="167" name="Shape 167"/>
          <p:cNvSpPr txBox="1"/>
          <p:nvPr/>
        </p:nvSpPr>
        <p:spPr>
          <a:xfrm>
            <a:off x="1733481" y="2647479"/>
            <a:ext cx="491700" cy="28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32</a:t>
            </a:r>
          </a:p>
        </p:txBody>
      </p:sp>
      <p:sp>
        <p:nvSpPr>
          <p:cNvPr id="168" name="Shape 168"/>
          <p:cNvSpPr txBox="1"/>
          <p:nvPr/>
        </p:nvSpPr>
        <p:spPr>
          <a:xfrm>
            <a:off x="719093" y="4580386"/>
            <a:ext cx="491700" cy="182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</a:t>
            </a:r>
          </a:p>
        </p:txBody>
      </p:sp>
      <p:sp>
        <p:nvSpPr>
          <p:cNvPr id="169" name="Shape 169"/>
          <p:cNvSpPr txBox="1"/>
          <p:nvPr/>
        </p:nvSpPr>
        <p:spPr>
          <a:xfrm>
            <a:off x="0" y="0"/>
            <a:ext cx="9144000" cy="656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 dirty="0"/>
              <a:t>Convolution Layer</a:t>
            </a:r>
          </a:p>
        </p:txBody>
      </p:sp>
      <p:sp>
        <p:nvSpPr>
          <p:cNvPr id="170" name="Shape 170"/>
          <p:cNvSpPr/>
          <p:nvPr/>
        </p:nvSpPr>
        <p:spPr>
          <a:xfrm>
            <a:off x="3856531" y="2767729"/>
            <a:ext cx="282299" cy="813899"/>
          </a:xfrm>
          <a:prstGeom prst="cube">
            <a:avLst>
              <a:gd name="adj" fmla="val 53382"/>
            </a:avLst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1" name="Shape 171"/>
          <p:cNvSpPr txBox="1"/>
          <p:nvPr/>
        </p:nvSpPr>
        <p:spPr>
          <a:xfrm>
            <a:off x="3630731" y="2088079"/>
            <a:ext cx="2115600" cy="352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5x5x</a:t>
            </a:r>
            <a:r>
              <a:rPr lang="en" sz="2400">
                <a:solidFill>
                  <a:srgbClr val="0000FF"/>
                </a:solidFill>
              </a:rPr>
              <a:t>3</a:t>
            </a:r>
            <a:r>
              <a:rPr lang="en" sz="2400"/>
              <a:t> filter</a:t>
            </a:r>
          </a:p>
        </p:txBody>
      </p:sp>
      <p:sp>
        <p:nvSpPr>
          <p:cNvPr id="172" name="Shape 172"/>
          <p:cNvSpPr txBox="1"/>
          <p:nvPr/>
        </p:nvSpPr>
        <p:spPr>
          <a:xfrm>
            <a:off x="461856" y="1307004"/>
            <a:ext cx="3350100" cy="474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32x32x</a:t>
            </a:r>
            <a:r>
              <a:rPr lang="en" sz="2400">
                <a:solidFill>
                  <a:srgbClr val="0000FF"/>
                </a:solidFill>
              </a:rPr>
              <a:t>3</a:t>
            </a:r>
            <a:r>
              <a:rPr lang="en" sz="2400"/>
              <a:t> image</a:t>
            </a:r>
          </a:p>
        </p:txBody>
      </p:sp>
      <p:sp>
        <p:nvSpPr>
          <p:cNvPr id="173" name="Shape 173"/>
          <p:cNvSpPr txBox="1"/>
          <p:nvPr/>
        </p:nvSpPr>
        <p:spPr>
          <a:xfrm>
            <a:off x="4744575" y="2987576"/>
            <a:ext cx="3946200" cy="120117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b="1" dirty="0"/>
              <a:t>Convolve </a:t>
            </a:r>
            <a:r>
              <a:rPr lang="en" sz="1800" dirty="0"/>
              <a:t>the filter with the image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dirty="0"/>
              <a:t>i.e. “slide over the image spatially, computing dot products”</a:t>
            </a:r>
          </a:p>
        </p:txBody>
      </p:sp>
      <p:sp>
        <p:nvSpPr>
          <p:cNvPr id="174" name="Shape 174"/>
          <p:cNvSpPr txBox="1"/>
          <p:nvPr/>
        </p:nvSpPr>
        <p:spPr>
          <a:xfrm>
            <a:off x="4479403" y="729947"/>
            <a:ext cx="3283499" cy="584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Filters always extend the full depth of the input volume</a:t>
            </a:r>
          </a:p>
        </p:txBody>
      </p:sp>
      <p:cxnSp>
        <p:nvCxnSpPr>
          <p:cNvPr id="175" name="Shape 175"/>
          <p:cNvCxnSpPr>
            <a:cxnSpLocks/>
          </p:cNvCxnSpPr>
          <p:nvPr/>
        </p:nvCxnSpPr>
        <p:spPr>
          <a:xfrm flipH="1">
            <a:off x="4479403" y="1412111"/>
            <a:ext cx="429028" cy="775504"/>
          </a:xfrm>
          <a:prstGeom prst="straightConnector1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76" name="Shape 176"/>
          <p:cNvCxnSpPr>
            <a:cxnSpLocks/>
          </p:cNvCxnSpPr>
          <p:nvPr/>
        </p:nvCxnSpPr>
        <p:spPr>
          <a:xfrm flipH="1">
            <a:off x="1733482" y="1064871"/>
            <a:ext cx="2745921" cy="347240"/>
          </a:xfrm>
          <a:prstGeom prst="straightConnector1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4" name="Shape 143">
            <a:extLst>
              <a:ext uri="{FF2B5EF4-FFF2-40B4-BE49-F238E27FC236}">
                <a16:creationId xmlns:a16="http://schemas.microsoft.com/office/drawing/2014/main" id="{F91282CE-E192-744E-8658-381E5354AA03}"/>
              </a:ext>
            </a:extLst>
          </p:cNvPr>
          <p:cNvSpPr txBox="1"/>
          <p:nvPr/>
        </p:nvSpPr>
        <p:spPr>
          <a:xfrm>
            <a:off x="1668401" y="4191001"/>
            <a:ext cx="1162410" cy="36027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width</a:t>
            </a:r>
          </a:p>
        </p:txBody>
      </p:sp>
      <p:sp>
        <p:nvSpPr>
          <p:cNvPr id="15" name="Shape 144">
            <a:extLst>
              <a:ext uri="{FF2B5EF4-FFF2-40B4-BE49-F238E27FC236}">
                <a16:creationId xmlns:a16="http://schemas.microsoft.com/office/drawing/2014/main" id="{9FB57187-4162-A344-8CCB-F16FA4694284}"/>
              </a:ext>
            </a:extLst>
          </p:cNvPr>
          <p:cNvSpPr txBox="1"/>
          <p:nvPr/>
        </p:nvSpPr>
        <p:spPr>
          <a:xfrm>
            <a:off x="2088376" y="2649297"/>
            <a:ext cx="1162410" cy="36027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height</a:t>
            </a:r>
          </a:p>
        </p:txBody>
      </p:sp>
      <p:sp>
        <p:nvSpPr>
          <p:cNvPr id="16" name="Shape 145">
            <a:extLst>
              <a:ext uri="{FF2B5EF4-FFF2-40B4-BE49-F238E27FC236}">
                <a16:creationId xmlns:a16="http://schemas.microsoft.com/office/drawing/2014/main" id="{8288B7A0-EF5D-8B4B-A8D7-292F8CF36C01}"/>
              </a:ext>
            </a:extLst>
          </p:cNvPr>
          <p:cNvSpPr txBox="1"/>
          <p:nvPr/>
        </p:nvSpPr>
        <p:spPr>
          <a:xfrm>
            <a:off x="955426" y="4585165"/>
            <a:ext cx="1269755" cy="36027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depth</a:t>
            </a:r>
          </a:p>
        </p:txBody>
      </p:sp>
    </p:spTree>
    <p:extLst>
      <p:ext uri="{BB962C8B-B14F-4D97-AF65-F5344CB8AC3E}">
        <p14:creationId xmlns:p14="http://schemas.microsoft.com/office/powerpoint/2010/main" val="4031996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0" grpId="0" animBg="1"/>
      <p:bldP spid="171" grpId="0"/>
      <p:bldP spid="173" grpId="0"/>
      <p:bldP spid="174" grpId="0"/>
      <p:bldP spid="14" grpId="0"/>
      <p:bldP spid="15" grpId="0"/>
      <p:bldP spid="1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/>
          <p:nvPr/>
        </p:nvSpPr>
        <p:spPr>
          <a:xfrm>
            <a:off x="1638400" y="2162850"/>
            <a:ext cx="282299" cy="813899"/>
          </a:xfrm>
          <a:prstGeom prst="cube">
            <a:avLst>
              <a:gd name="adj" fmla="val 53382"/>
            </a:avLst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3" name="Shape 183"/>
          <p:cNvSpPr/>
          <p:nvPr/>
        </p:nvSpPr>
        <p:spPr>
          <a:xfrm>
            <a:off x="3234650" y="2428650"/>
            <a:ext cx="282299" cy="282299"/>
          </a:xfrm>
          <a:prstGeom prst="ellipse">
            <a:avLst/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184" name="Shape 184"/>
          <p:cNvCxnSpPr>
            <a:endCxn id="183" idx="2"/>
          </p:cNvCxnSpPr>
          <p:nvPr/>
        </p:nvCxnSpPr>
        <p:spPr>
          <a:xfrm rot="10800000" flipH="1">
            <a:off x="1745150" y="2569799"/>
            <a:ext cx="1489500" cy="3990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85" name="Shape 185"/>
          <p:cNvCxnSpPr>
            <a:endCxn id="183" idx="2"/>
          </p:cNvCxnSpPr>
          <p:nvPr/>
        </p:nvCxnSpPr>
        <p:spPr>
          <a:xfrm>
            <a:off x="1764650" y="2332499"/>
            <a:ext cx="1470000" cy="2373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86" name="Shape 186"/>
          <p:cNvCxnSpPr>
            <a:endCxn id="183" idx="2"/>
          </p:cNvCxnSpPr>
          <p:nvPr/>
        </p:nvCxnSpPr>
        <p:spPr>
          <a:xfrm>
            <a:off x="1900850" y="2183099"/>
            <a:ext cx="1333800" cy="3867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87" name="Shape 187"/>
          <p:cNvCxnSpPr>
            <a:endCxn id="183" idx="2"/>
          </p:cNvCxnSpPr>
          <p:nvPr/>
        </p:nvCxnSpPr>
        <p:spPr>
          <a:xfrm rot="10800000" flipH="1">
            <a:off x="1926950" y="2569799"/>
            <a:ext cx="1307700" cy="2496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88" name="Shape 188"/>
          <p:cNvSpPr txBox="1"/>
          <p:nvPr/>
        </p:nvSpPr>
        <p:spPr>
          <a:xfrm>
            <a:off x="1834500" y="3490850"/>
            <a:ext cx="491700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32</a:t>
            </a:r>
          </a:p>
        </p:txBody>
      </p:sp>
      <p:sp>
        <p:nvSpPr>
          <p:cNvPr id="189" name="Shape 189"/>
          <p:cNvSpPr txBox="1"/>
          <p:nvPr/>
        </p:nvSpPr>
        <p:spPr>
          <a:xfrm>
            <a:off x="2198800" y="1417675"/>
            <a:ext cx="491700" cy="28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32</a:t>
            </a:r>
          </a:p>
        </p:txBody>
      </p:sp>
      <p:sp>
        <p:nvSpPr>
          <p:cNvPr id="190" name="Shape 190"/>
          <p:cNvSpPr txBox="1"/>
          <p:nvPr/>
        </p:nvSpPr>
        <p:spPr>
          <a:xfrm>
            <a:off x="1163887" y="3882482"/>
            <a:ext cx="491700" cy="182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</a:t>
            </a:r>
          </a:p>
        </p:txBody>
      </p:sp>
      <p:sp>
        <p:nvSpPr>
          <p:cNvPr id="192" name="Shape 192"/>
          <p:cNvSpPr/>
          <p:nvPr/>
        </p:nvSpPr>
        <p:spPr>
          <a:xfrm>
            <a:off x="1221875" y="1190850"/>
            <a:ext cx="956400" cy="2757900"/>
          </a:xfrm>
          <a:prstGeom prst="cube">
            <a:avLst>
              <a:gd name="adj" fmla="val 77711"/>
            </a:avLst>
          </a:prstGeom>
          <a:solidFill>
            <a:srgbClr val="F4CCCC">
              <a:alpha val="51920"/>
            </a:srgbClr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3" name="Shape 193"/>
          <p:cNvSpPr txBox="1"/>
          <p:nvPr/>
        </p:nvSpPr>
        <p:spPr>
          <a:xfrm>
            <a:off x="3479725" y="768475"/>
            <a:ext cx="3635099" cy="5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FF0000"/>
                </a:solidFill>
              </a:rPr>
              <a:t>32x32x3 image</a:t>
            </a:r>
          </a:p>
          <a:p>
            <a:pPr lv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5x5x3 filter</a:t>
            </a:r>
          </a:p>
        </p:txBody>
      </p:sp>
      <p:cxnSp>
        <p:nvCxnSpPr>
          <p:cNvPr id="194" name="Shape 194"/>
          <p:cNvCxnSpPr/>
          <p:nvPr/>
        </p:nvCxnSpPr>
        <p:spPr>
          <a:xfrm flipH="1">
            <a:off x="2348650" y="1010250"/>
            <a:ext cx="984299" cy="233099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95" name="Shape 195"/>
          <p:cNvCxnSpPr/>
          <p:nvPr/>
        </p:nvCxnSpPr>
        <p:spPr>
          <a:xfrm flipH="1">
            <a:off x="2037649" y="1493775"/>
            <a:ext cx="1398900" cy="543899"/>
          </a:xfrm>
          <a:prstGeom prst="straightConnector1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96" name="Shape 196"/>
          <p:cNvCxnSpPr/>
          <p:nvPr/>
        </p:nvCxnSpPr>
        <p:spPr>
          <a:xfrm flipH="1" flipV="1">
            <a:off x="3574800" y="2710950"/>
            <a:ext cx="496175" cy="25785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97" name="Shape 197"/>
          <p:cNvSpPr txBox="1"/>
          <p:nvPr/>
        </p:nvSpPr>
        <p:spPr>
          <a:xfrm>
            <a:off x="4070975" y="2749250"/>
            <a:ext cx="5016000" cy="18574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b="1" dirty="0"/>
              <a:t>1 number: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dirty="0"/>
              <a:t>The result of taking a dot product between the filter and a small 5x5x3 chunk of the image</a:t>
            </a:r>
          </a:p>
          <a:p>
            <a:pPr lvl="0">
              <a:spcBef>
                <a:spcPts val="0"/>
              </a:spcBef>
              <a:buNone/>
            </a:pPr>
            <a:r>
              <a:rPr lang="en" sz="1800" dirty="0"/>
              <a:t>(i.e. 5*5*3 = 75-dimensional dot product + bias)</a:t>
            </a:r>
          </a:p>
        </p:txBody>
      </p:sp>
      <p:pic>
        <p:nvPicPr>
          <p:cNvPr id="198" name="Shape 1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12024" y="1278250"/>
            <a:ext cx="370518" cy="28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Shape 1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16700" y="4035819"/>
            <a:ext cx="1225640" cy="393599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Shape 169">
            <a:extLst>
              <a:ext uri="{FF2B5EF4-FFF2-40B4-BE49-F238E27FC236}">
                <a16:creationId xmlns:a16="http://schemas.microsoft.com/office/drawing/2014/main" id="{A573FD1F-38DE-1940-A94D-4C68B6AD1692}"/>
              </a:ext>
            </a:extLst>
          </p:cNvPr>
          <p:cNvSpPr txBox="1"/>
          <p:nvPr/>
        </p:nvSpPr>
        <p:spPr>
          <a:xfrm>
            <a:off x="0" y="0"/>
            <a:ext cx="9144000" cy="656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 dirty="0"/>
              <a:t>Convolution Layer</a:t>
            </a:r>
          </a:p>
        </p:txBody>
      </p:sp>
    </p:spTree>
    <p:extLst>
      <p:ext uri="{BB962C8B-B14F-4D97-AF65-F5344CB8AC3E}">
        <p14:creationId xmlns:p14="http://schemas.microsoft.com/office/powerpoint/2010/main" val="5587142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/>
          <p:nvPr/>
        </p:nvSpPr>
        <p:spPr>
          <a:xfrm>
            <a:off x="1638400" y="2162850"/>
            <a:ext cx="282299" cy="813899"/>
          </a:xfrm>
          <a:prstGeom prst="cube">
            <a:avLst>
              <a:gd name="adj" fmla="val 53382"/>
            </a:avLst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6" name="Shape 206"/>
          <p:cNvSpPr/>
          <p:nvPr/>
        </p:nvSpPr>
        <p:spPr>
          <a:xfrm>
            <a:off x="3234650" y="2428650"/>
            <a:ext cx="282299" cy="282299"/>
          </a:xfrm>
          <a:prstGeom prst="ellipse">
            <a:avLst/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207" name="Shape 207"/>
          <p:cNvCxnSpPr>
            <a:endCxn id="206" idx="2"/>
          </p:cNvCxnSpPr>
          <p:nvPr/>
        </p:nvCxnSpPr>
        <p:spPr>
          <a:xfrm rot="10800000" flipH="1">
            <a:off x="1745150" y="2569799"/>
            <a:ext cx="1489500" cy="3990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08" name="Shape 208"/>
          <p:cNvCxnSpPr>
            <a:endCxn id="206" idx="2"/>
          </p:cNvCxnSpPr>
          <p:nvPr/>
        </p:nvCxnSpPr>
        <p:spPr>
          <a:xfrm>
            <a:off x="1764650" y="2332499"/>
            <a:ext cx="1470000" cy="2373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09" name="Shape 209"/>
          <p:cNvCxnSpPr>
            <a:endCxn id="206" idx="2"/>
          </p:cNvCxnSpPr>
          <p:nvPr/>
        </p:nvCxnSpPr>
        <p:spPr>
          <a:xfrm>
            <a:off x="1900850" y="2183099"/>
            <a:ext cx="1333800" cy="3867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10" name="Shape 210"/>
          <p:cNvCxnSpPr>
            <a:endCxn id="206" idx="2"/>
          </p:cNvCxnSpPr>
          <p:nvPr/>
        </p:nvCxnSpPr>
        <p:spPr>
          <a:xfrm rot="10800000" flipH="1">
            <a:off x="1926950" y="2569799"/>
            <a:ext cx="1307700" cy="2496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11" name="Shape 211"/>
          <p:cNvSpPr txBox="1"/>
          <p:nvPr/>
        </p:nvSpPr>
        <p:spPr>
          <a:xfrm>
            <a:off x="1834500" y="3490850"/>
            <a:ext cx="491700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32</a:t>
            </a:r>
          </a:p>
        </p:txBody>
      </p:sp>
      <p:sp>
        <p:nvSpPr>
          <p:cNvPr id="212" name="Shape 212"/>
          <p:cNvSpPr txBox="1"/>
          <p:nvPr/>
        </p:nvSpPr>
        <p:spPr>
          <a:xfrm>
            <a:off x="2198800" y="1417675"/>
            <a:ext cx="491700" cy="28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32</a:t>
            </a:r>
          </a:p>
        </p:txBody>
      </p:sp>
      <p:sp>
        <p:nvSpPr>
          <p:cNvPr id="213" name="Shape 213"/>
          <p:cNvSpPr txBox="1"/>
          <p:nvPr/>
        </p:nvSpPr>
        <p:spPr>
          <a:xfrm>
            <a:off x="1163887" y="3882482"/>
            <a:ext cx="491700" cy="182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</a:t>
            </a:r>
          </a:p>
        </p:txBody>
      </p:sp>
      <p:sp>
        <p:nvSpPr>
          <p:cNvPr id="215" name="Shape 215"/>
          <p:cNvSpPr/>
          <p:nvPr/>
        </p:nvSpPr>
        <p:spPr>
          <a:xfrm>
            <a:off x="1221875" y="1190850"/>
            <a:ext cx="956400" cy="2757900"/>
          </a:xfrm>
          <a:prstGeom prst="cube">
            <a:avLst>
              <a:gd name="adj" fmla="val 77711"/>
            </a:avLst>
          </a:prstGeom>
          <a:solidFill>
            <a:srgbClr val="F4CCCC">
              <a:alpha val="51920"/>
            </a:srgbClr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6" name="Shape 216"/>
          <p:cNvSpPr txBox="1"/>
          <p:nvPr/>
        </p:nvSpPr>
        <p:spPr>
          <a:xfrm>
            <a:off x="3479725" y="768475"/>
            <a:ext cx="3635099" cy="5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FF0000"/>
                </a:solidFill>
              </a:rPr>
              <a:t>32x32x3 image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5x5x3 filter</a:t>
            </a:r>
          </a:p>
        </p:txBody>
      </p:sp>
      <p:cxnSp>
        <p:nvCxnSpPr>
          <p:cNvPr id="217" name="Shape 217"/>
          <p:cNvCxnSpPr/>
          <p:nvPr/>
        </p:nvCxnSpPr>
        <p:spPr>
          <a:xfrm flipH="1">
            <a:off x="2348650" y="1010250"/>
            <a:ext cx="984299" cy="233099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18" name="Shape 218"/>
          <p:cNvCxnSpPr/>
          <p:nvPr/>
        </p:nvCxnSpPr>
        <p:spPr>
          <a:xfrm flipH="1">
            <a:off x="2037649" y="1493775"/>
            <a:ext cx="1398900" cy="543899"/>
          </a:xfrm>
          <a:prstGeom prst="straightConnector1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19" name="Shape 219"/>
          <p:cNvCxnSpPr/>
          <p:nvPr/>
        </p:nvCxnSpPr>
        <p:spPr>
          <a:xfrm>
            <a:off x="3971900" y="2573100"/>
            <a:ext cx="2365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220" name="Shape 220"/>
          <p:cNvSpPr txBox="1"/>
          <p:nvPr/>
        </p:nvSpPr>
        <p:spPr>
          <a:xfrm>
            <a:off x="3842425" y="2710950"/>
            <a:ext cx="2616248" cy="81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1800" dirty="0"/>
              <a:t>Convolve (slide) over all spatial locations</a:t>
            </a:r>
          </a:p>
        </p:txBody>
      </p:sp>
      <p:sp>
        <p:nvSpPr>
          <p:cNvPr id="221" name="Shape 221"/>
          <p:cNvSpPr/>
          <p:nvPr/>
        </p:nvSpPr>
        <p:spPr>
          <a:xfrm>
            <a:off x="7074950" y="1190850"/>
            <a:ext cx="956400" cy="2757900"/>
          </a:xfrm>
          <a:prstGeom prst="cube">
            <a:avLst>
              <a:gd name="adj" fmla="val 90357"/>
            </a:avLst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2" name="Shape 222"/>
          <p:cNvSpPr txBox="1"/>
          <p:nvPr/>
        </p:nvSpPr>
        <p:spPr>
          <a:xfrm>
            <a:off x="6970553" y="703475"/>
            <a:ext cx="1804499" cy="4105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 b="1" dirty="0">
                <a:solidFill>
                  <a:srgbClr val="0000FF"/>
                </a:solidFill>
              </a:rPr>
              <a:t>activation map</a:t>
            </a:r>
          </a:p>
        </p:txBody>
      </p:sp>
      <p:sp>
        <p:nvSpPr>
          <p:cNvPr id="223" name="Shape 223"/>
          <p:cNvSpPr txBox="1"/>
          <p:nvPr/>
        </p:nvSpPr>
        <p:spPr>
          <a:xfrm>
            <a:off x="6959443" y="3904329"/>
            <a:ext cx="328199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/>
              <a:t>1</a:t>
            </a:r>
          </a:p>
        </p:txBody>
      </p:sp>
      <p:sp>
        <p:nvSpPr>
          <p:cNvPr id="224" name="Shape 224"/>
          <p:cNvSpPr txBox="1"/>
          <p:nvPr/>
        </p:nvSpPr>
        <p:spPr>
          <a:xfrm>
            <a:off x="7626953" y="3448650"/>
            <a:ext cx="491700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28</a:t>
            </a:r>
          </a:p>
        </p:txBody>
      </p:sp>
      <p:sp>
        <p:nvSpPr>
          <p:cNvPr id="225" name="Shape 225"/>
          <p:cNvSpPr txBox="1"/>
          <p:nvPr/>
        </p:nvSpPr>
        <p:spPr>
          <a:xfrm>
            <a:off x="8031353" y="2037662"/>
            <a:ext cx="491700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28</a:t>
            </a:r>
          </a:p>
        </p:txBody>
      </p:sp>
      <p:sp>
        <p:nvSpPr>
          <p:cNvPr id="23" name="Shape 169">
            <a:extLst>
              <a:ext uri="{FF2B5EF4-FFF2-40B4-BE49-F238E27FC236}">
                <a16:creationId xmlns:a16="http://schemas.microsoft.com/office/drawing/2014/main" id="{74F86F71-D684-F449-8D56-BADD4BB5B48A}"/>
              </a:ext>
            </a:extLst>
          </p:cNvPr>
          <p:cNvSpPr txBox="1"/>
          <p:nvPr/>
        </p:nvSpPr>
        <p:spPr>
          <a:xfrm>
            <a:off x="0" y="0"/>
            <a:ext cx="9144000" cy="656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 dirty="0"/>
              <a:t>Convolution Layer</a:t>
            </a:r>
          </a:p>
        </p:txBody>
      </p:sp>
    </p:spTree>
    <p:extLst>
      <p:ext uri="{BB962C8B-B14F-4D97-AF65-F5344CB8AC3E}">
        <p14:creationId xmlns:p14="http://schemas.microsoft.com/office/powerpoint/2010/main" val="22332841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/>
          <p:nvPr/>
        </p:nvSpPr>
        <p:spPr>
          <a:xfrm>
            <a:off x="7074950" y="1190850"/>
            <a:ext cx="956400" cy="2757900"/>
          </a:xfrm>
          <a:prstGeom prst="cube">
            <a:avLst>
              <a:gd name="adj" fmla="val 90357"/>
            </a:avLst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32" name="Shape 232"/>
          <p:cNvSpPr/>
          <p:nvPr/>
        </p:nvSpPr>
        <p:spPr>
          <a:xfrm>
            <a:off x="1638400" y="2162850"/>
            <a:ext cx="282299" cy="813899"/>
          </a:xfrm>
          <a:prstGeom prst="cube">
            <a:avLst>
              <a:gd name="adj" fmla="val 53382"/>
            </a:avLst>
          </a:prstGeom>
          <a:solidFill>
            <a:srgbClr val="D9EAD3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33" name="Shape 233"/>
          <p:cNvSpPr/>
          <p:nvPr/>
        </p:nvSpPr>
        <p:spPr>
          <a:xfrm>
            <a:off x="3234650" y="2428650"/>
            <a:ext cx="282299" cy="282299"/>
          </a:xfrm>
          <a:prstGeom prst="ellipse">
            <a:avLst/>
          </a:prstGeom>
          <a:solidFill>
            <a:srgbClr val="D9EAD3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234" name="Shape 234"/>
          <p:cNvCxnSpPr>
            <a:endCxn id="233" idx="2"/>
          </p:cNvCxnSpPr>
          <p:nvPr/>
        </p:nvCxnSpPr>
        <p:spPr>
          <a:xfrm rot="10800000" flipH="1">
            <a:off x="1745150" y="2569799"/>
            <a:ext cx="1489500" cy="3990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35" name="Shape 235"/>
          <p:cNvCxnSpPr>
            <a:endCxn id="233" idx="2"/>
          </p:cNvCxnSpPr>
          <p:nvPr/>
        </p:nvCxnSpPr>
        <p:spPr>
          <a:xfrm>
            <a:off x="1764650" y="2332499"/>
            <a:ext cx="1470000" cy="2373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36" name="Shape 236"/>
          <p:cNvCxnSpPr>
            <a:endCxn id="233" idx="2"/>
          </p:cNvCxnSpPr>
          <p:nvPr/>
        </p:nvCxnSpPr>
        <p:spPr>
          <a:xfrm>
            <a:off x="1900850" y="2183099"/>
            <a:ext cx="1333800" cy="3867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37" name="Shape 237"/>
          <p:cNvCxnSpPr>
            <a:endCxn id="233" idx="2"/>
          </p:cNvCxnSpPr>
          <p:nvPr/>
        </p:nvCxnSpPr>
        <p:spPr>
          <a:xfrm rot="10800000" flipH="1">
            <a:off x="1926950" y="2569799"/>
            <a:ext cx="1307700" cy="2496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38" name="Shape 238"/>
          <p:cNvSpPr txBox="1"/>
          <p:nvPr/>
        </p:nvSpPr>
        <p:spPr>
          <a:xfrm>
            <a:off x="1834500" y="3490850"/>
            <a:ext cx="491700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32</a:t>
            </a:r>
          </a:p>
        </p:txBody>
      </p:sp>
      <p:sp>
        <p:nvSpPr>
          <p:cNvPr id="239" name="Shape 239"/>
          <p:cNvSpPr txBox="1"/>
          <p:nvPr/>
        </p:nvSpPr>
        <p:spPr>
          <a:xfrm>
            <a:off x="2198800" y="1417675"/>
            <a:ext cx="491700" cy="28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32</a:t>
            </a:r>
          </a:p>
        </p:txBody>
      </p:sp>
      <p:sp>
        <p:nvSpPr>
          <p:cNvPr id="240" name="Shape 240"/>
          <p:cNvSpPr txBox="1"/>
          <p:nvPr/>
        </p:nvSpPr>
        <p:spPr>
          <a:xfrm>
            <a:off x="1163887" y="3882482"/>
            <a:ext cx="491700" cy="182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</a:t>
            </a:r>
          </a:p>
        </p:txBody>
      </p:sp>
      <p:sp>
        <p:nvSpPr>
          <p:cNvPr id="242" name="Shape 242"/>
          <p:cNvSpPr txBox="1"/>
          <p:nvPr/>
        </p:nvSpPr>
        <p:spPr>
          <a:xfrm>
            <a:off x="3479725" y="768475"/>
            <a:ext cx="3635099" cy="5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FF0000"/>
                </a:solidFill>
              </a:rPr>
              <a:t>32x32x3 image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38761D"/>
                </a:solidFill>
              </a:rPr>
              <a:t>5x5x3 filter</a:t>
            </a:r>
          </a:p>
        </p:txBody>
      </p:sp>
      <p:cxnSp>
        <p:nvCxnSpPr>
          <p:cNvPr id="243" name="Shape 243"/>
          <p:cNvCxnSpPr/>
          <p:nvPr/>
        </p:nvCxnSpPr>
        <p:spPr>
          <a:xfrm flipH="1">
            <a:off x="2348650" y="1010250"/>
            <a:ext cx="984299" cy="233099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44" name="Shape 244"/>
          <p:cNvCxnSpPr/>
          <p:nvPr/>
        </p:nvCxnSpPr>
        <p:spPr>
          <a:xfrm flipH="1">
            <a:off x="2037649" y="1493775"/>
            <a:ext cx="1398900" cy="543899"/>
          </a:xfrm>
          <a:prstGeom prst="straightConnector1">
            <a:avLst/>
          </a:prstGeom>
          <a:noFill/>
          <a:ln w="9525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45" name="Shape 245"/>
          <p:cNvCxnSpPr/>
          <p:nvPr/>
        </p:nvCxnSpPr>
        <p:spPr>
          <a:xfrm>
            <a:off x="3971900" y="2573100"/>
            <a:ext cx="2365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246" name="Shape 246"/>
          <p:cNvSpPr txBox="1"/>
          <p:nvPr/>
        </p:nvSpPr>
        <p:spPr>
          <a:xfrm>
            <a:off x="3842425" y="2710950"/>
            <a:ext cx="2627823" cy="81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 dirty="0"/>
              <a:t>Convolve (slide) over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1800" dirty="0"/>
              <a:t>all spatial locations</a:t>
            </a:r>
          </a:p>
        </p:txBody>
      </p:sp>
      <p:sp>
        <p:nvSpPr>
          <p:cNvPr id="247" name="Shape 247"/>
          <p:cNvSpPr/>
          <p:nvPr/>
        </p:nvSpPr>
        <p:spPr>
          <a:xfrm>
            <a:off x="7452928" y="1190850"/>
            <a:ext cx="956400" cy="2757900"/>
          </a:xfrm>
          <a:prstGeom prst="cube">
            <a:avLst>
              <a:gd name="adj" fmla="val 90357"/>
            </a:avLst>
          </a:prstGeom>
          <a:solidFill>
            <a:srgbClr val="D9EAD3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48" name="Shape 248"/>
          <p:cNvSpPr txBox="1"/>
          <p:nvPr/>
        </p:nvSpPr>
        <p:spPr>
          <a:xfrm>
            <a:off x="7049900" y="752275"/>
            <a:ext cx="2063399" cy="54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b="1"/>
              <a:t>activation maps</a:t>
            </a:r>
          </a:p>
        </p:txBody>
      </p:sp>
      <p:sp>
        <p:nvSpPr>
          <p:cNvPr id="249" name="Shape 249"/>
          <p:cNvSpPr txBox="1"/>
          <p:nvPr/>
        </p:nvSpPr>
        <p:spPr>
          <a:xfrm>
            <a:off x="7337421" y="3904329"/>
            <a:ext cx="328199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1</a:t>
            </a:r>
          </a:p>
        </p:txBody>
      </p:sp>
      <p:sp>
        <p:nvSpPr>
          <p:cNvPr id="250" name="Shape 250"/>
          <p:cNvSpPr txBox="1"/>
          <p:nvPr/>
        </p:nvSpPr>
        <p:spPr>
          <a:xfrm>
            <a:off x="8004930" y="3448650"/>
            <a:ext cx="491700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28</a:t>
            </a:r>
          </a:p>
        </p:txBody>
      </p:sp>
      <p:sp>
        <p:nvSpPr>
          <p:cNvPr id="251" name="Shape 251"/>
          <p:cNvSpPr txBox="1"/>
          <p:nvPr/>
        </p:nvSpPr>
        <p:spPr>
          <a:xfrm>
            <a:off x="8409330" y="2037662"/>
            <a:ext cx="491700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28</a:t>
            </a:r>
          </a:p>
        </p:txBody>
      </p:sp>
      <p:sp>
        <p:nvSpPr>
          <p:cNvPr id="252" name="Shape 252"/>
          <p:cNvSpPr/>
          <p:nvPr/>
        </p:nvSpPr>
        <p:spPr>
          <a:xfrm>
            <a:off x="1221875" y="1190850"/>
            <a:ext cx="956400" cy="2757900"/>
          </a:xfrm>
          <a:prstGeom prst="cube">
            <a:avLst>
              <a:gd name="adj" fmla="val 77711"/>
            </a:avLst>
          </a:prstGeom>
          <a:solidFill>
            <a:srgbClr val="F4CCCC">
              <a:alpha val="51920"/>
            </a:srgbClr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53" name="Shape 253"/>
          <p:cNvSpPr txBox="1"/>
          <p:nvPr/>
        </p:nvSpPr>
        <p:spPr>
          <a:xfrm>
            <a:off x="2548387" y="4069590"/>
            <a:ext cx="4560426" cy="54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 dirty="0"/>
              <a:t>Consider a second, </a:t>
            </a:r>
            <a:r>
              <a:rPr lang="en" sz="2400" dirty="0">
                <a:solidFill>
                  <a:srgbClr val="38761D"/>
                </a:solidFill>
              </a:rPr>
              <a:t>green </a:t>
            </a:r>
            <a:r>
              <a:rPr lang="en" sz="2400" dirty="0"/>
              <a:t>filter</a:t>
            </a:r>
          </a:p>
        </p:txBody>
      </p:sp>
      <p:sp>
        <p:nvSpPr>
          <p:cNvPr id="25" name="Shape 169">
            <a:extLst>
              <a:ext uri="{FF2B5EF4-FFF2-40B4-BE49-F238E27FC236}">
                <a16:creationId xmlns:a16="http://schemas.microsoft.com/office/drawing/2014/main" id="{A5FD07FA-56DD-9B4B-8835-15B172527914}"/>
              </a:ext>
            </a:extLst>
          </p:cNvPr>
          <p:cNvSpPr txBox="1"/>
          <p:nvPr/>
        </p:nvSpPr>
        <p:spPr>
          <a:xfrm>
            <a:off x="0" y="0"/>
            <a:ext cx="9144000" cy="656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 dirty="0"/>
              <a:t>Convolution Layer</a:t>
            </a:r>
          </a:p>
        </p:txBody>
      </p:sp>
    </p:spTree>
    <p:extLst>
      <p:ext uri="{BB962C8B-B14F-4D97-AF65-F5344CB8AC3E}">
        <p14:creationId xmlns:p14="http://schemas.microsoft.com/office/powerpoint/2010/main" val="34757136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/>
          <p:nvPr/>
        </p:nvSpPr>
        <p:spPr>
          <a:xfrm>
            <a:off x="1221875" y="962250"/>
            <a:ext cx="956400" cy="2757900"/>
          </a:xfrm>
          <a:prstGeom prst="cube">
            <a:avLst>
              <a:gd name="adj" fmla="val 77711"/>
            </a:avLst>
          </a:prstGeom>
          <a:solidFill>
            <a:srgbClr val="F4CCCC">
              <a:alpha val="51920"/>
            </a:srgbClr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59" name="Shape 259"/>
          <p:cNvSpPr/>
          <p:nvPr/>
        </p:nvSpPr>
        <p:spPr>
          <a:xfrm>
            <a:off x="5703350" y="962250"/>
            <a:ext cx="956400" cy="2757900"/>
          </a:xfrm>
          <a:prstGeom prst="cube">
            <a:avLst>
              <a:gd name="adj" fmla="val 90357"/>
            </a:avLst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61" name="Shape 261"/>
          <p:cNvSpPr txBox="1"/>
          <p:nvPr/>
        </p:nvSpPr>
        <p:spPr>
          <a:xfrm>
            <a:off x="1834500" y="3262250"/>
            <a:ext cx="491700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32</a:t>
            </a:r>
          </a:p>
        </p:txBody>
      </p:sp>
      <p:sp>
        <p:nvSpPr>
          <p:cNvPr id="262" name="Shape 262"/>
          <p:cNvSpPr txBox="1"/>
          <p:nvPr/>
        </p:nvSpPr>
        <p:spPr>
          <a:xfrm>
            <a:off x="2198800" y="1189075"/>
            <a:ext cx="491700" cy="28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32</a:t>
            </a:r>
          </a:p>
        </p:txBody>
      </p:sp>
      <p:sp>
        <p:nvSpPr>
          <p:cNvPr id="263" name="Shape 263"/>
          <p:cNvSpPr txBox="1"/>
          <p:nvPr/>
        </p:nvSpPr>
        <p:spPr>
          <a:xfrm>
            <a:off x="1163887" y="3653882"/>
            <a:ext cx="491700" cy="182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</a:t>
            </a:r>
          </a:p>
        </p:txBody>
      </p:sp>
      <p:cxnSp>
        <p:nvCxnSpPr>
          <p:cNvPr id="264" name="Shape 264"/>
          <p:cNvCxnSpPr/>
          <p:nvPr/>
        </p:nvCxnSpPr>
        <p:spPr>
          <a:xfrm>
            <a:off x="2828900" y="2344500"/>
            <a:ext cx="2365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265" name="Shape 265"/>
          <p:cNvSpPr txBox="1"/>
          <p:nvPr/>
        </p:nvSpPr>
        <p:spPr>
          <a:xfrm>
            <a:off x="2851825" y="2329950"/>
            <a:ext cx="3272400" cy="81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Convolution Layer</a:t>
            </a:r>
          </a:p>
        </p:txBody>
      </p:sp>
      <p:sp>
        <p:nvSpPr>
          <p:cNvPr id="266" name="Shape 266"/>
          <p:cNvSpPr/>
          <p:nvPr/>
        </p:nvSpPr>
        <p:spPr>
          <a:xfrm>
            <a:off x="5852727" y="962250"/>
            <a:ext cx="956400" cy="2757900"/>
          </a:xfrm>
          <a:prstGeom prst="cube">
            <a:avLst>
              <a:gd name="adj" fmla="val 90357"/>
            </a:avLst>
          </a:prstGeom>
          <a:solidFill>
            <a:srgbClr val="D9EAD3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67" name="Shape 267"/>
          <p:cNvSpPr txBox="1"/>
          <p:nvPr/>
        </p:nvSpPr>
        <p:spPr>
          <a:xfrm>
            <a:off x="5830700" y="523675"/>
            <a:ext cx="2063399" cy="54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b="1"/>
              <a:t>activation maps</a:t>
            </a:r>
          </a:p>
        </p:txBody>
      </p:sp>
      <p:sp>
        <p:nvSpPr>
          <p:cNvPr id="268" name="Shape 268"/>
          <p:cNvSpPr txBox="1"/>
          <p:nvPr/>
        </p:nvSpPr>
        <p:spPr>
          <a:xfrm>
            <a:off x="5965821" y="3675729"/>
            <a:ext cx="328199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6</a:t>
            </a:r>
          </a:p>
        </p:txBody>
      </p:sp>
      <p:sp>
        <p:nvSpPr>
          <p:cNvPr id="269" name="Shape 269"/>
          <p:cNvSpPr txBox="1"/>
          <p:nvPr/>
        </p:nvSpPr>
        <p:spPr>
          <a:xfrm>
            <a:off x="7021405" y="3239275"/>
            <a:ext cx="491700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28</a:t>
            </a:r>
          </a:p>
        </p:txBody>
      </p:sp>
      <p:sp>
        <p:nvSpPr>
          <p:cNvPr id="270" name="Shape 270"/>
          <p:cNvSpPr txBox="1"/>
          <p:nvPr/>
        </p:nvSpPr>
        <p:spPr>
          <a:xfrm>
            <a:off x="7513105" y="1658962"/>
            <a:ext cx="491700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28</a:t>
            </a:r>
          </a:p>
        </p:txBody>
      </p:sp>
      <p:sp>
        <p:nvSpPr>
          <p:cNvPr id="271" name="Shape 271"/>
          <p:cNvSpPr txBox="1"/>
          <p:nvPr/>
        </p:nvSpPr>
        <p:spPr>
          <a:xfrm>
            <a:off x="276325" y="94975"/>
            <a:ext cx="8721000" cy="386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000"/>
              <a:t>For example, if we had 6 5x5 filters, we’ll get 6 separate activation maps:</a:t>
            </a:r>
          </a:p>
        </p:txBody>
      </p:sp>
      <p:sp>
        <p:nvSpPr>
          <p:cNvPr id="272" name="Shape 272"/>
          <p:cNvSpPr/>
          <p:nvPr/>
        </p:nvSpPr>
        <p:spPr>
          <a:xfrm>
            <a:off x="6005127" y="962250"/>
            <a:ext cx="956400" cy="2757900"/>
          </a:xfrm>
          <a:prstGeom prst="cube">
            <a:avLst>
              <a:gd name="adj" fmla="val 90357"/>
            </a:avLst>
          </a:prstGeom>
          <a:solidFill>
            <a:srgbClr val="F4CCCC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73" name="Shape 273"/>
          <p:cNvSpPr/>
          <p:nvPr/>
        </p:nvSpPr>
        <p:spPr>
          <a:xfrm>
            <a:off x="6157527" y="962250"/>
            <a:ext cx="956400" cy="2757900"/>
          </a:xfrm>
          <a:prstGeom prst="cube">
            <a:avLst>
              <a:gd name="adj" fmla="val 90357"/>
            </a:avLst>
          </a:prstGeom>
          <a:solidFill>
            <a:srgbClr val="FFF2CC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74" name="Shape 274"/>
          <p:cNvSpPr/>
          <p:nvPr/>
        </p:nvSpPr>
        <p:spPr>
          <a:xfrm>
            <a:off x="6309927" y="962250"/>
            <a:ext cx="956400" cy="2757900"/>
          </a:xfrm>
          <a:prstGeom prst="cube">
            <a:avLst>
              <a:gd name="adj" fmla="val 90357"/>
            </a:avLst>
          </a:prstGeom>
          <a:solidFill>
            <a:srgbClr val="D9D2E9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75" name="Shape 275"/>
          <p:cNvSpPr/>
          <p:nvPr/>
        </p:nvSpPr>
        <p:spPr>
          <a:xfrm>
            <a:off x="6462327" y="962250"/>
            <a:ext cx="956400" cy="2757900"/>
          </a:xfrm>
          <a:prstGeom prst="cube">
            <a:avLst>
              <a:gd name="adj" fmla="val 90357"/>
            </a:avLst>
          </a:prstGeom>
          <a:solidFill>
            <a:srgbClr val="FCE5CD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76" name="Shape 276"/>
          <p:cNvSpPr txBox="1"/>
          <p:nvPr/>
        </p:nvSpPr>
        <p:spPr>
          <a:xfrm>
            <a:off x="1188486" y="4155629"/>
            <a:ext cx="6599077" cy="46594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000" dirty="0"/>
              <a:t>We stack these up to get a “new image” of size 28x28x6!</a:t>
            </a:r>
          </a:p>
        </p:txBody>
      </p:sp>
    </p:spTree>
    <p:extLst>
      <p:ext uri="{BB962C8B-B14F-4D97-AF65-F5344CB8AC3E}">
        <p14:creationId xmlns:p14="http://schemas.microsoft.com/office/powerpoint/2010/main" val="10926988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Shape 1043"/>
          <p:cNvSpPr txBox="1"/>
          <p:nvPr/>
        </p:nvSpPr>
        <p:spPr>
          <a:xfrm>
            <a:off x="273377" y="857652"/>
            <a:ext cx="8672660" cy="41011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76200">
              <a:buSzPct val="100000"/>
            </a:pPr>
            <a:r>
              <a:rPr lang="en" sz="2200" err="1">
                <a:solidFill>
                  <a:srgbClr val="0000FF"/>
                </a:solidFill>
                <a:latin typeface="Courier"/>
                <a:cs typeface="Courier"/>
              </a:rPr>
              <a:t>def</a:t>
            </a:r>
            <a:r>
              <a:rPr lang="en" sz="2200">
                <a:latin typeface="Courier"/>
                <a:cs typeface="Courier"/>
              </a:rPr>
              <a:t> GD(W0, X, goal, </a:t>
            </a:r>
            <a:r>
              <a:rPr lang="en" sz="2200" err="1">
                <a:latin typeface="Courier"/>
                <a:cs typeface="Courier"/>
              </a:rPr>
              <a:t>learningRate</a:t>
            </a:r>
            <a:r>
              <a:rPr lang="en" sz="2200">
                <a:latin typeface="Courier"/>
                <a:cs typeface="Courier"/>
              </a:rPr>
              <a:t>):</a:t>
            </a:r>
          </a:p>
          <a:p>
            <a:pPr marL="76200">
              <a:buSzPct val="100000"/>
            </a:pPr>
            <a:r>
              <a:rPr lang="en" sz="2200">
                <a:latin typeface="Courier"/>
                <a:cs typeface="Courier"/>
              </a:rPr>
              <a:t>   </a:t>
            </a:r>
            <a:r>
              <a:rPr lang="en" sz="2200" err="1">
                <a:latin typeface="Courier"/>
                <a:cs typeface="Courier"/>
              </a:rPr>
              <a:t>perfGoalNotMet</a:t>
            </a:r>
            <a:r>
              <a:rPr lang="en" sz="2200">
                <a:latin typeface="Courier"/>
                <a:cs typeface="Courier"/>
              </a:rPr>
              <a:t> = true</a:t>
            </a:r>
          </a:p>
          <a:p>
            <a:pPr marL="76200">
              <a:buSzPct val="100000"/>
            </a:pPr>
            <a:r>
              <a:rPr lang="en" sz="2200">
                <a:latin typeface="Courier"/>
                <a:cs typeface="Courier"/>
              </a:rPr>
              <a:t>   W = W0</a:t>
            </a:r>
          </a:p>
          <a:p>
            <a:pPr marL="76200">
              <a:buSzPct val="100000"/>
            </a:pPr>
            <a:endParaRPr lang="en" sz="2200">
              <a:latin typeface="Courier"/>
              <a:cs typeface="Courier"/>
            </a:endParaRPr>
          </a:p>
          <a:p>
            <a:pPr marL="76200">
              <a:buSzPct val="100000"/>
            </a:pPr>
            <a:r>
              <a:rPr lang="en" sz="2200">
                <a:solidFill>
                  <a:srgbClr val="0000FF"/>
                </a:solidFill>
                <a:latin typeface="Courier"/>
                <a:cs typeface="Courier"/>
              </a:rPr>
              <a:t>   while</a:t>
            </a:r>
            <a:r>
              <a:rPr lang="en" sz="2200">
                <a:latin typeface="Courier"/>
                <a:cs typeface="Courier"/>
              </a:rPr>
              <a:t> </a:t>
            </a:r>
            <a:r>
              <a:rPr lang="en" sz="2200" err="1">
                <a:latin typeface="Courier"/>
                <a:cs typeface="Courier"/>
              </a:rPr>
              <a:t>perfGoalNotMet</a:t>
            </a:r>
            <a:r>
              <a:rPr lang="en" sz="2200">
                <a:latin typeface="Courier"/>
                <a:cs typeface="Courier"/>
              </a:rPr>
              <a:t>:</a:t>
            </a:r>
          </a:p>
          <a:p>
            <a:pPr marL="76200">
              <a:buSzPct val="100000"/>
            </a:pPr>
            <a:r>
              <a:rPr lang="en" sz="2200">
                <a:latin typeface="Courier"/>
                <a:cs typeface="Courier"/>
              </a:rPr>
              <a:t>      gradient = </a:t>
            </a:r>
            <a:r>
              <a:rPr lang="en" sz="2200" err="1">
                <a:latin typeface="Courier"/>
                <a:cs typeface="Courier"/>
              </a:rPr>
              <a:t>eval_gradient</a:t>
            </a:r>
            <a:r>
              <a:rPr lang="en" sz="2200">
                <a:latin typeface="Courier"/>
                <a:cs typeface="Courier"/>
              </a:rPr>
              <a:t>(X, W)</a:t>
            </a:r>
          </a:p>
          <a:p>
            <a:pPr marL="76200">
              <a:buSzPct val="100000"/>
            </a:pPr>
            <a:r>
              <a:rPr lang="en" sz="2200">
                <a:latin typeface="Courier"/>
                <a:cs typeface="Courier"/>
              </a:rPr>
              <a:t>      </a:t>
            </a:r>
            <a:r>
              <a:rPr lang="en" sz="2200" err="1">
                <a:latin typeface="Courier"/>
                <a:cs typeface="Courier"/>
              </a:rPr>
              <a:t>W_old</a:t>
            </a:r>
            <a:r>
              <a:rPr lang="en" sz="2200">
                <a:latin typeface="Courier"/>
                <a:cs typeface="Courier"/>
              </a:rPr>
              <a:t> = W</a:t>
            </a:r>
          </a:p>
          <a:p>
            <a:pPr marL="76200">
              <a:buSzPct val="100000"/>
            </a:pPr>
            <a:r>
              <a:rPr lang="en" sz="2200">
                <a:latin typeface="Courier"/>
                <a:cs typeface="Courier"/>
              </a:rPr>
              <a:t>      W = W </a:t>
            </a:r>
            <a:r>
              <a:rPr lang="mr-IN" sz="2200">
                <a:latin typeface="Courier"/>
                <a:cs typeface="Courier"/>
              </a:rPr>
              <a:t>–</a:t>
            </a:r>
            <a:r>
              <a:rPr lang="en" sz="2200">
                <a:latin typeface="Courier"/>
                <a:cs typeface="Courier"/>
              </a:rPr>
              <a:t> learningRate * gradient</a:t>
            </a:r>
          </a:p>
          <a:p>
            <a:pPr marL="76200">
              <a:buSzPct val="100000"/>
            </a:pPr>
            <a:r>
              <a:rPr lang="en" sz="2200">
                <a:latin typeface="Courier"/>
                <a:cs typeface="Courier"/>
              </a:rPr>
              <a:t>      </a:t>
            </a:r>
            <a:r>
              <a:rPr lang="en" sz="2200" err="1">
                <a:latin typeface="Courier"/>
                <a:cs typeface="Courier"/>
              </a:rPr>
              <a:t>perfGoalNotMet</a:t>
            </a:r>
            <a:r>
              <a:rPr lang="en" sz="2200">
                <a:latin typeface="Courier"/>
                <a:cs typeface="Courier"/>
              </a:rPr>
              <a:t> = sum(abs(W - </a:t>
            </a:r>
            <a:r>
              <a:rPr lang="en" sz="2200" err="1">
                <a:latin typeface="Courier"/>
                <a:cs typeface="Courier"/>
              </a:rPr>
              <a:t>W_old</a:t>
            </a:r>
            <a:r>
              <a:rPr lang="en" sz="2200">
                <a:latin typeface="Courier"/>
                <a:cs typeface="Courier"/>
              </a:rPr>
              <a:t>)) &gt; goal</a:t>
            </a:r>
          </a:p>
          <a:p>
            <a:pPr marL="76200">
              <a:buSzPct val="100000"/>
            </a:pPr>
            <a:endParaRPr lang="en" sz="2200">
              <a:solidFill>
                <a:srgbClr val="0000FF"/>
              </a:solidFill>
              <a:latin typeface="Courier"/>
              <a:cs typeface="Courier"/>
            </a:endParaRPr>
          </a:p>
        </p:txBody>
      </p:sp>
      <p:sp>
        <p:nvSpPr>
          <p:cNvPr id="1040" name="Shape 1040"/>
          <p:cNvSpPr txBox="1"/>
          <p:nvPr/>
        </p:nvSpPr>
        <p:spPr>
          <a:xfrm>
            <a:off x="377210" y="92352"/>
            <a:ext cx="8475600" cy="765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sz="3000" dirty="0"/>
              <a:t>Gradient Descent (</a:t>
            </a:r>
            <a:r>
              <a:rPr lang="en-US" sz="3000" dirty="0">
                <a:solidFill>
                  <a:schemeClr val="tx1"/>
                </a:solidFill>
              </a:rPr>
              <a:t>Python</a:t>
            </a:r>
            <a:r>
              <a:rPr lang="en-US" sz="3000" dirty="0"/>
              <a:t>)</a:t>
            </a:r>
            <a:endParaRPr lang="en" sz="3000" dirty="0"/>
          </a:p>
        </p:txBody>
      </p:sp>
    </p:spTree>
    <p:extLst>
      <p:ext uri="{BB962C8B-B14F-4D97-AF65-F5344CB8AC3E}">
        <p14:creationId xmlns:p14="http://schemas.microsoft.com/office/powerpoint/2010/main" val="42015531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 txBox="1"/>
          <p:nvPr/>
        </p:nvSpPr>
        <p:spPr>
          <a:xfrm>
            <a:off x="305225" y="155426"/>
            <a:ext cx="8548200" cy="73582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b="1" dirty="0"/>
              <a:t>Preview: </a:t>
            </a:r>
            <a:r>
              <a:rPr lang="en" sz="1800" dirty="0"/>
              <a:t>A </a:t>
            </a:r>
            <a:r>
              <a:rPr lang="en" sz="1800" dirty="0" err="1"/>
              <a:t>ConvNet</a:t>
            </a:r>
            <a:r>
              <a:rPr lang="en" sz="1800" dirty="0"/>
              <a:t> is a sequence of Convolutional Layers, interposed with activation functions</a:t>
            </a:r>
          </a:p>
        </p:txBody>
      </p:sp>
      <p:sp>
        <p:nvSpPr>
          <p:cNvPr id="299" name="Shape 299"/>
          <p:cNvSpPr/>
          <p:nvPr/>
        </p:nvSpPr>
        <p:spPr>
          <a:xfrm>
            <a:off x="177075" y="1126300"/>
            <a:ext cx="956400" cy="2757900"/>
          </a:xfrm>
          <a:prstGeom prst="cube">
            <a:avLst>
              <a:gd name="adj" fmla="val 77711"/>
            </a:avLst>
          </a:prstGeom>
          <a:solidFill>
            <a:srgbClr val="F4CCCC">
              <a:alpha val="51920"/>
            </a:srgbClr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00" name="Shape 300"/>
          <p:cNvSpPr txBox="1"/>
          <p:nvPr/>
        </p:nvSpPr>
        <p:spPr>
          <a:xfrm>
            <a:off x="789700" y="3426300"/>
            <a:ext cx="491700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32</a:t>
            </a:r>
          </a:p>
        </p:txBody>
      </p:sp>
      <p:sp>
        <p:nvSpPr>
          <p:cNvPr id="301" name="Shape 301"/>
          <p:cNvSpPr txBox="1"/>
          <p:nvPr/>
        </p:nvSpPr>
        <p:spPr>
          <a:xfrm>
            <a:off x="1154000" y="1353125"/>
            <a:ext cx="491700" cy="28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32</a:t>
            </a:r>
          </a:p>
        </p:txBody>
      </p:sp>
      <p:sp>
        <p:nvSpPr>
          <p:cNvPr id="302" name="Shape 302"/>
          <p:cNvSpPr txBox="1"/>
          <p:nvPr/>
        </p:nvSpPr>
        <p:spPr>
          <a:xfrm>
            <a:off x="119087" y="3817932"/>
            <a:ext cx="491700" cy="182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</a:t>
            </a:r>
          </a:p>
        </p:txBody>
      </p:sp>
      <p:cxnSp>
        <p:nvCxnSpPr>
          <p:cNvPr id="303" name="Shape 303"/>
          <p:cNvCxnSpPr/>
          <p:nvPr/>
        </p:nvCxnSpPr>
        <p:spPr>
          <a:xfrm>
            <a:off x="1481875" y="2404950"/>
            <a:ext cx="987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04" name="Shape 304"/>
          <p:cNvSpPr txBox="1"/>
          <p:nvPr/>
        </p:nvSpPr>
        <p:spPr>
          <a:xfrm>
            <a:off x="1521200" y="2419200"/>
            <a:ext cx="9875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CONV,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ReLU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e.g. 6 5x5x3 filters</a:t>
            </a:r>
          </a:p>
        </p:txBody>
      </p:sp>
      <p:sp>
        <p:nvSpPr>
          <p:cNvPr id="305" name="Shape 305"/>
          <p:cNvSpPr/>
          <p:nvPr/>
        </p:nvSpPr>
        <p:spPr>
          <a:xfrm>
            <a:off x="2691675" y="1126300"/>
            <a:ext cx="956400" cy="2757900"/>
          </a:xfrm>
          <a:prstGeom prst="cube">
            <a:avLst>
              <a:gd name="adj" fmla="val 77711"/>
            </a:avLst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06" name="Shape 306"/>
          <p:cNvSpPr txBox="1"/>
          <p:nvPr/>
        </p:nvSpPr>
        <p:spPr>
          <a:xfrm>
            <a:off x="3304300" y="3426300"/>
            <a:ext cx="491700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28</a:t>
            </a:r>
          </a:p>
        </p:txBody>
      </p:sp>
      <p:sp>
        <p:nvSpPr>
          <p:cNvPr id="307" name="Shape 307"/>
          <p:cNvSpPr txBox="1"/>
          <p:nvPr/>
        </p:nvSpPr>
        <p:spPr>
          <a:xfrm>
            <a:off x="3668600" y="1353125"/>
            <a:ext cx="491700" cy="28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28</a:t>
            </a:r>
          </a:p>
        </p:txBody>
      </p:sp>
      <p:sp>
        <p:nvSpPr>
          <p:cNvPr id="308" name="Shape 308"/>
          <p:cNvSpPr txBox="1"/>
          <p:nvPr/>
        </p:nvSpPr>
        <p:spPr>
          <a:xfrm>
            <a:off x="2633687" y="3817932"/>
            <a:ext cx="491700" cy="182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6</a:t>
            </a:r>
          </a:p>
        </p:txBody>
      </p:sp>
      <p:cxnSp>
        <p:nvCxnSpPr>
          <p:cNvPr id="309" name="Shape 309"/>
          <p:cNvCxnSpPr/>
          <p:nvPr/>
        </p:nvCxnSpPr>
        <p:spPr>
          <a:xfrm>
            <a:off x="4225075" y="2404950"/>
            <a:ext cx="987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10" name="Shape 310"/>
          <p:cNvSpPr txBox="1"/>
          <p:nvPr/>
        </p:nvSpPr>
        <p:spPr>
          <a:xfrm>
            <a:off x="4264400" y="2419200"/>
            <a:ext cx="10632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CONV,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ReLU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38761D"/>
                </a:solidFill>
              </a:rPr>
              <a:t>e.g. 10 5x5x</a:t>
            </a:r>
            <a:r>
              <a:rPr lang="en" sz="1800" b="1">
                <a:solidFill>
                  <a:srgbClr val="38761D"/>
                </a:solidFill>
              </a:rPr>
              <a:t>6 </a:t>
            </a:r>
            <a:r>
              <a:rPr lang="en" sz="1800">
                <a:solidFill>
                  <a:srgbClr val="38761D"/>
                </a:solidFill>
              </a:rPr>
              <a:t>filters</a:t>
            </a:r>
          </a:p>
        </p:txBody>
      </p:sp>
      <p:sp>
        <p:nvSpPr>
          <p:cNvPr id="311" name="Shape 311"/>
          <p:cNvSpPr/>
          <p:nvPr/>
        </p:nvSpPr>
        <p:spPr>
          <a:xfrm>
            <a:off x="5434875" y="1126300"/>
            <a:ext cx="956400" cy="2757900"/>
          </a:xfrm>
          <a:prstGeom prst="cube">
            <a:avLst>
              <a:gd name="adj" fmla="val 77711"/>
            </a:avLst>
          </a:prstGeom>
          <a:solidFill>
            <a:srgbClr val="D9EAD3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312" name="Shape 312"/>
          <p:cNvCxnSpPr/>
          <p:nvPr/>
        </p:nvCxnSpPr>
        <p:spPr>
          <a:xfrm>
            <a:off x="6815875" y="2404950"/>
            <a:ext cx="987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13" name="Shape 313"/>
          <p:cNvSpPr txBox="1"/>
          <p:nvPr/>
        </p:nvSpPr>
        <p:spPr>
          <a:xfrm>
            <a:off x="6855200" y="2419200"/>
            <a:ext cx="9875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CONV,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ReLU</a:t>
            </a:r>
          </a:p>
        </p:txBody>
      </p:sp>
      <p:sp>
        <p:nvSpPr>
          <p:cNvPr id="314" name="Shape 314"/>
          <p:cNvSpPr txBox="1"/>
          <p:nvPr/>
        </p:nvSpPr>
        <p:spPr>
          <a:xfrm>
            <a:off x="8071800" y="2160150"/>
            <a:ext cx="956400" cy="35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/>
              <a:t>….</a:t>
            </a:r>
          </a:p>
        </p:txBody>
      </p:sp>
      <p:sp>
        <p:nvSpPr>
          <p:cNvPr id="315" name="Shape 315"/>
          <p:cNvSpPr txBox="1"/>
          <p:nvPr/>
        </p:nvSpPr>
        <p:spPr>
          <a:xfrm>
            <a:off x="5300687" y="3817932"/>
            <a:ext cx="491700" cy="182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10</a:t>
            </a:r>
          </a:p>
        </p:txBody>
      </p:sp>
      <p:sp>
        <p:nvSpPr>
          <p:cNvPr id="316" name="Shape 316"/>
          <p:cNvSpPr txBox="1"/>
          <p:nvPr/>
        </p:nvSpPr>
        <p:spPr>
          <a:xfrm>
            <a:off x="6047500" y="3426300"/>
            <a:ext cx="491700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24</a:t>
            </a:r>
          </a:p>
        </p:txBody>
      </p:sp>
      <p:sp>
        <p:nvSpPr>
          <p:cNvPr id="317" name="Shape 317"/>
          <p:cNvSpPr txBox="1"/>
          <p:nvPr/>
        </p:nvSpPr>
        <p:spPr>
          <a:xfrm>
            <a:off x="6411800" y="1353125"/>
            <a:ext cx="491700" cy="28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24</a:t>
            </a:r>
          </a:p>
        </p:txBody>
      </p:sp>
    </p:spTree>
    <p:extLst>
      <p:ext uri="{BB962C8B-B14F-4D97-AF65-F5344CB8AC3E}">
        <p14:creationId xmlns:p14="http://schemas.microsoft.com/office/powerpoint/2010/main" val="1582658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0" grpId="0"/>
      <p:bldP spid="311" grpId="0" animBg="1"/>
      <p:bldP spid="313" grpId="0"/>
      <p:bldP spid="314" grpId="0"/>
      <p:bldP spid="315" grpId="0"/>
      <p:bldP spid="316" grpId="0"/>
      <p:bldP spid="31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 txBox="1"/>
          <p:nvPr/>
        </p:nvSpPr>
        <p:spPr>
          <a:xfrm>
            <a:off x="266217" y="127906"/>
            <a:ext cx="8396857" cy="53732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 dirty="0"/>
              <a:t>Filters correspond to features / parts of the objects</a:t>
            </a:r>
          </a:p>
        </p:txBody>
      </p:sp>
      <p:pic>
        <p:nvPicPr>
          <p:cNvPr id="324" name="Shape 3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4625" y="665225"/>
            <a:ext cx="6520285" cy="3907100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Shape 325"/>
          <p:cNvSpPr txBox="1"/>
          <p:nvPr/>
        </p:nvSpPr>
        <p:spPr>
          <a:xfrm>
            <a:off x="6748041" y="4641024"/>
            <a:ext cx="2288598" cy="37457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[Slide credit: Yann </a:t>
            </a:r>
            <a:r>
              <a:rPr lang="en" dirty="0" err="1"/>
              <a:t>LeCun</a:t>
            </a:r>
            <a:r>
              <a:rPr lang="en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7472381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0" name="Shape 3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0050" y="76899"/>
            <a:ext cx="4308849" cy="4455850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Shape 341"/>
          <p:cNvSpPr/>
          <p:nvPr/>
        </p:nvSpPr>
        <p:spPr>
          <a:xfrm>
            <a:off x="1068216" y="256375"/>
            <a:ext cx="683699" cy="63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42" name="Shape 342"/>
          <p:cNvSpPr/>
          <p:nvPr/>
        </p:nvSpPr>
        <p:spPr>
          <a:xfrm>
            <a:off x="410199" y="-376025"/>
            <a:ext cx="957299" cy="63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343" name="Shape 3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51925" y="170029"/>
            <a:ext cx="7163149" cy="257799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Shape 344"/>
          <p:cNvSpPr txBox="1"/>
          <p:nvPr/>
        </p:nvSpPr>
        <p:spPr>
          <a:xfrm>
            <a:off x="6266750" y="462900"/>
            <a:ext cx="2769900" cy="341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example 5x5 filters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(32 total)</a:t>
            </a:r>
          </a:p>
        </p:txBody>
      </p:sp>
      <p:sp>
        <p:nvSpPr>
          <p:cNvPr id="345" name="Shape 345"/>
          <p:cNvSpPr/>
          <p:nvPr/>
        </p:nvSpPr>
        <p:spPr>
          <a:xfrm>
            <a:off x="1803166" y="170126"/>
            <a:ext cx="247799" cy="257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46" name="Shape 346"/>
          <p:cNvSpPr/>
          <p:nvPr/>
        </p:nvSpPr>
        <p:spPr>
          <a:xfrm>
            <a:off x="502824" y="1314599"/>
            <a:ext cx="565500" cy="6324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347" name="Shape 347"/>
          <p:cNvCxnSpPr>
            <a:stCxn id="345" idx="2"/>
            <a:endCxn id="346" idx="3"/>
          </p:cNvCxnSpPr>
          <p:nvPr/>
        </p:nvCxnSpPr>
        <p:spPr>
          <a:xfrm flipH="1">
            <a:off x="1068466" y="427826"/>
            <a:ext cx="858600" cy="12030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48" name="Shape 348"/>
          <p:cNvSpPr txBox="1"/>
          <p:nvPr/>
        </p:nvSpPr>
        <p:spPr>
          <a:xfrm>
            <a:off x="4862550" y="1521150"/>
            <a:ext cx="4101900" cy="2341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2400"/>
          </a:p>
        </p:txBody>
      </p:sp>
      <p:pic>
        <p:nvPicPr>
          <p:cNvPr id="349" name="Shape 3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82175" y="2908099"/>
            <a:ext cx="4042149" cy="472750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Shape 350"/>
          <p:cNvSpPr txBox="1"/>
          <p:nvPr/>
        </p:nvSpPr>
        <p:spPr>
          <a:xfrm>
            <a:off x="5205125" y="1792425"/>
            <a:ext cx="3785100" cy="828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We call the layer convolutional because it is related to convolution of two signals:</a:t>
            </a:r>
          </a:p>
        </p:txBody>
      </p:sp>
      <p:cxnSp>
        <p:nvCxnSpPr>
          <p:cNvPr id="351" name="Shape 351"/>
          <p:cNvCxnSpPr/>
          <p:nvPr/>
        </p:nvCxnSpPr>
        <p:spPr>
          <a:xfrm rot="10800000">
            <a:off x="7674125" y="3324250"/>
            <a:ext cx="0" cy="452999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52" name="Shape 352"/>
          <p:cNvSpPr txBox="1"/>
          <p:nvPr/>
        </p:nvSpPr>
        <p:spPr>
          <a:xfrm>
            <a:off x="5895175" y="3744475"/>
            <a:ext cx="3222000" cy="341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elementwise multiplication and sum of a filter and the signal (image)</a:t>
            </a:r>
          </a:p>
        </p:txBody>
      </p:sp>
      <p:sp>
        <p:nvSpPr>
          <p:cNvPr id="353" name="Shape 353"/>
          <p:cNvSpPr txBox="1"/>
          <p:nvPr/>
        </p:nvSpPr>
        <p:spPr>
          <a:xfrm>
            <a:off x="2031775" y="317961"/>
            <a:ext cx="4308900" cy="25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FF0000"/>
                </a:solidFill>
              </a:rPr>
              <a:t>one filter =&gt;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FF0000"/>
                </a:solidFill>
              </a:rPr>
              <a:t>one activation map</a:t>
            </a:r>
          </a:p>
        </p:txBody>
      </p:sp>
      <p:sp>
        <p:nvSpPr>
          <p:cNvPr id="354" name="Shape 354"/>
          <p:cNvSpPr/>
          <p:nvPr/>
        </p:nvSpPr>
        <p:spPr>
          <a:xfrm>
            <a:off x="4908591" y="178726"/>
            <a:ext cx="247799" cy="257700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355" name="Shape 355"/>
          <p:cNvCxnSpPr>
            <a:stCxn id="354" idx="2"/>
          </p:cNvCxnSpPr>
          <p:nvPr/>
        </p:nvCxnSpPr>
        <p:spPr>
          <a:xfrm flipH="1">
            <a:off x="1053291" y="436426"/>
            <a:ext cx="3979200" cy="2205600"/>
          </a:xfrm>
          <a:prstGeom prst="straightConnector1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56" name="Shape 356"/>
          <p:cNvSpPr/>
          <p:nvPr/>
        </p:nvSpPr>
        <p:spPr>
          <a:xfrm>
            <a:off x="502824" y="2601365"/>
            <a:ext cx="565500" cy="632400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63122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onvolution_of_box_signal_with_itself2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0300" y="1128524"/>
            <a:ext cx="4457700" cy="14001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357481" y="4776400"/>
            <a:ext cx="651510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https://</a:t>
            </a:r>
            <a:r>
              <a:rPr lang="en-US" sz="1350" dirty="0" err="1"/>
              <a:t>commons.wikimedia.org</a:t>
            </a:r>
            <a:r>
              <a:rPr lang="en-US" sz="1350" dirty="0"/>
              <a:t>/wiki/</a:t>
            </a:r>
            <a:r>
              <a:rPr lang="en-US" sz="1350" dirty="0" err="1"/>
              <a:t>File:Convolution_of_box_signal_with_itself.gif</a:t>
            </a:r>
            <a:endParaRPr lang="en-US" sz="1350" dirty="0"/>
          </a:p>
        </p:txBody>
      </p:sp>
      <p:pic>
        <p:nvPicPr>
          <p:cNvPr id="8" name="Picture 7" descr="Convolution_of_spiky_function_with_box2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0300" y="2628900"/>
            <a:ext cx="4457700" cy="12858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079D62F-750A-8B47-A235-EC332B6EAB0B}"/>
              </a:ext>
            </a:extLst>
          </p:cNvPr>
          <p:cNvSpPr txBox="1"/>
          <p:nvPr/>
        </p:nvSpPr>
        <p:spPr>
          <a:xfrm>
            <a:off x="1371600" y="228601"/>
            <a:ext cx="640080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700" dirty="0"/>
              <a:t>Maximum </a:t>
            </a:r>
            <a:r>
              <a:rPr lang="ro-RO" sz="2700" dirty="0" err="1"/>
              <a:t>activation</a:t>
            </a:r>
            <a:r>
              <a:rPr lang="ro-RO" sz="2700" dirty="0"/>
              <a:t> = </a:t>
            </a:r>
            <a:r>
              <a:rPr lang="ro-RO" sz="2700" dirty="0" err="1"/>
              <a:t>highest</a:t>
            </a:r>
            <a:r>
              <a:rPr lang="ro-RO" sz="2700" dirty="0"/>
              <a:t> </a:t>
            </a:r>
            <a:r>
              <a:rPr lang="ro-RO" sz="2700" dirty="0" err="1"/>
              <a:t>response</a:t>
            </a:r>
            <a:endParaRPr lang="ro-RO" sz="2700" dirty="0"/>
          </a:p>
        </p:txBody>
      </p:sp>
    </p:spTree>
    <p:extLst>
      <p:ext uri="{BB962C8B-B14F-4D97-AF65-F5344CB8AC3E}">
        <p14:creationId xmlns:p14="http://schemas.microsoft.com/office/powerpoint/2010/main" val="15075879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2" name="Shape 3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07908"/>
            <a:ext cx="9143999" cy="43789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Shape 369"/>
          <p:cNvSpPr txBox="1"/>
          <p:nvPr/>
        </p:nvSpPr>
        <p:spPr>
          <a:xfrm>
            <a:off x="138150" y="60450"/>
            <a:ext cx="8843804" cy="604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en" sz="2400" dirty="0"/>
              <a:t>Size of an activation map</a:t>
            </a:r>
          </a:p>
        </p:txBody>
      </p:sp>
      <p:sp>
        <p:nvSpPr>
          <p:cNvPr id="370" name="Shape 370"/>
          <p:cNvSpPr/>
          <p:nvPr/>
        </p:nvSpPr>
        <p:spPr>
          <a:xfrm>
            <a:off x="1267100" y="2304125"/>
            <a:ext cx="282299" cy="813899"/>
          </a:xfrm>
          <a:prstGeom prst="cube">
            <a:avLst>
              <a:gd name="adj" fmla="val 53382"/>
            </a:avLst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71" name="Shape 371"/>
          <p:cNvSpPr/>
          <p:nvPr/>
        </p:nvSpPr>
        <p:spPr>
          <a:xfrm>
            <a:off x="2863350" y="2569925"/>
            <a:ext cx="282299" cy="282299"/>
          </a:xfrm>
          <a:prstGeom prst="ellipse">
            <a:avLst/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372" name="Shape 372"/>
          <p:cNvCxnSpPr>
            <a:endCxn id="371" idx="2"/>
          </p:cNvCxnSpPr>
          <p:nvPr/>
        </p:nvCxnSpPr>
        <p:spPr>
          <a:xfrm rot="10800000" flipH="1">
            <a:off x="1373850" y="2711074"/>
            <a:ext cx="1489500" cy="3990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373" name="Shape 373"/>
          <p:cNvCxnSpPr>
            <a:endCxn id="371" idx="2"/>
          </p:cNvCxnSpPr>
          <p:nvPr/>
        </p:nvCxnSpPr>
        <p:spPr>
          <a:xfrm>
            <a:off x="1393350" y="2473774"/>
            <a:ext cx="1470000" cy="2373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374" name="Shape 374"/>
          <p:cNvCxnSpPr>
            <a:endCxn id="371" idx="2"/>
          </p:cNvCxnSpPr>
          <p:nvPr/>
        </p:nvCxnSpPr>
        <p:spPr>
          <a:xfrm>
            <a:off x="1529550" y="2324374"/>
            <a:ext cx="1333800" cy="3867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375" name="Shape 375"/>
          <p:cNvCxnSpPr>
            <a:endCxn id="371" idx="2"/>
          </p:cNvCxnSpPr>
          <p:nvPr/>
        </p:nvCxnSpPr>
        <p:spPr>
          <a:xfrm rot="10800000" flipH="1">
            <a:off x="1555650" y="2711074"/>
            <a:ext cx="1307700" cy="2496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76" name="Shape 376"/>
          <p:cNvSpPr txBox="1"/>
          <p:nvPr/>
        </p:nvSpPr>
        <p:spPr>
          <a:xfrm>
            <a:off x="1463200" y="3632125"/>
            <a:ext cx="491700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32</a:t>
            </a:r>
          </a:p>
        </p:txBody>
      </p:sp>
      <p:sp>
        <p:nvSpPr>
          <p:cNvPr id="377" name="Shape 377"/>
          <p:cNvSpPr txBox="1"/>
          <p:nvPr/>
        </p:nvSpPr>
        <p:spPr>
          <a:xfrm>
            <a:off x="1827500" y="1558950"/>
            <a:ext cx="491700" cy="28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32</a:t>
            </a:r>
          </a:p>
        </p:txBody>
      </p:sp>
      <p:sp>
        <p:nvSpPr>
          <p:cNvPr id="378" name="Shape 378"/>
          <p:cNvSpPr txBox="1"/>
          <p:nvPr/>
        </p:nvSpPr>
        <p:spPr>
          <a:xfrm>
            <a:off x="792587" y="4023757"/>
            <a:ext cx="491700" cy="182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</a:t>
            </a:r>
          </a:p>
        </p:txBody>
      </p:sp>
      <p:sp>
        <p:nvSpPr>
          <p:cNvPr id="379" name="Shape 379"/>
          <p:cNvSpPr/>
          <p:nvPr/>
        </p:nvSpPr>
        <p:spPr>
          <a:xfrm>
            <a:off x="850575" y="1332125"/>
            <a:ext cx="956400" cy="2757900"/>
          </a:xfrm>
          <a:prstGeom prst="cube">
            <a:avLst>
              <a:gd name="adj" fmla="val 77711"/>
            </a:avLst>
          </a:prstGeom>
          <a:solidFill>
            <a:srgbClr val="F4CCCC">
              <a:alpha val="51920"/>
            </a:srgbClr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80" name="Shape 380"/>
          <p:cNvSpPr txBox="1"/>
          <p:nvPr/>
        </p:nvSpPr>
        <p:spPr>
          <a:xfrm>
            <a:off x="3108425" y="909750"/>
            <a:ext cx="3635099" cy="5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FF0000"/>
                </a:solidFill>
              </a:rPr>
              <a:t>32x32x3 image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5x5x3 filter</a:t>
            </a:r>
          </a:p>
        </p:txBody>
      </p:sp>
      <p:cxnSp>
        <p:nvCxnSpPr>
          <p:cNvPr id="381" name="Shape 381"/>
          <p:cNvCxnSpPr/>
          <p:nvPr/>
        </p:nvCxnSpPr>
        <p:spPr>
          <a:xfrm flipH="1">
            <a:off x="1977350" y="1151525"/>
            <a:ext cx="984299" cy="233099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82" name="Shape 382"/>
          <p:cNvCxnSpPr/>
          <p:nvPr/>
        </p:nvCxnSpPr>
        <p:spPr>
          <a:xfrm flipH="1">
            <a:off x="1666349" y="1635050"/>
            <a:ext cx="1398900" cy="543899"/>
          </a:xfrm>
          <a:prstGeom prst="straightConnector1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83" name="Shape 383"/>
          <p:cNvCxnSpPr/>
          <p:nvPr/>
        </p:nvCxnSpPr>
        <p:spPr>
          <a:xfrm>
            <a:off x="3600600" y="2714375"/>
            <a:ext cx="2365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84" name="Shape 384"/>
          <p:cNvSpPr txBox="1"/>
          <p:nvPr/>
        </p:nvSpPr>
        <p:spPr>
          <a:xfrm>
            <a:off x="3471125" y="2852225"/>
            <a:ext cx="2628733" cy="81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 dirty="0"/>
              <a:t>Convolve (slide) over all spatial locations</a:t>
            </a:r>
          </a:p>
        </p:txBody>
      </p:sp>
      <p:sp>
        <p:nvSpPr>
          <p:cNvPr id="385" name="Shape 385"/>
          <p:cNvSpPr/>
          <p:nvPr/>
        </p:nvSpPr>
        <p:spPr>
          <a:xfrm>
            <a:off x="6703650" y="1332125"/>
            <a:ext cx="956400" cy="2757900"/>
          </a:xfrm>
          <a:prstGeom prst="cube">
            <a:avLst>
              <a:gd name="adj" fmla="val 90357"/>
            </a:avLst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86" name="Shape 386"/>
          <p:cNvSpPr txBox="1"/>
          <p:nvPr/>
        </p:nvSpPr>
        <p:spPr>
          <a:xfrm>
            <a:off x="6709050" y="664950"/>
            <a:ext cx="1804499" cy="54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b="1">
                <a:solidFill>
                  <a:srgbClr val="0000FF"/>
                </a:solidFill>
              </a:rPr>
              <a:t>activation map</a:t>
            </a:r>
          </a:p>
        </p:txBody>
      </p:sp>
      <p:sp>
        <p:nvSpPr>
          <p:cNvPr id="387" name="Shape 387"/>
          <p:cNvSpPr txBox="1"/>
          <p:nvPr/>
        </p:nvSpPr>
        <p:spPr>
          <a:xfrm>
            <a:off x="6588143" y="4045604"/>
            <a:ext cx="328199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1</a:t>
            </a:r>
          </a:p>
        </p:txBody>
      </p:sp>
      <p:sp>
        <p:nvSpPr>
          <p:cNvPr id="388" name="Shape 388"/>
          <p:cNvSpPr txBox="1"/>
          <p:nvPr/>
        </p:nvSpPr>
        <p:spPr>
          <a:xfrm>
            <a:off x="7255653" y="3589925"/>
            <a:ext cx="491700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b="1"/>
              <a:t>28</a:t>
            </a:r>
          </a:p>
        </p:txBody>
      </p:sp>
      <p:sp>
        <p:nvSpPr>
          <p:cNvPr id="389" name="Shape 389"/>
          <p:cNvSpPr txBox="1"/>
          <p:nvPr/>
        </p:nvSpPr>
        <p:spPr>
          <a:xfrm>
            <a:off x="7660053" y="2178937"/>
            <a:ext cx="491700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b="1"/>
              <a:t>28</a:t>
            </a:r>
          </a:p>
        </p:txBody>
      </p:sp>
    </p:spTree>
    <p:extLst>
      <p:ext uri="{BB962C8B-B14F-4D97-AF65-F5344CB8AC3E}">
        <p14:creationId xmlns:p14="http://schemas.microsoft.com/office/powerpoint/2010/main" val="5973229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95" name="Shape 395"/>
          <p:cNvGraphicFramePr/>
          <p:nvPr/>
        </p:nvGraphicFramePr>
        <p:xfrm>
          <a:off x="302525" y="1374800"/>
          <a:ext cx="2679950" cy="2773470"/>
        </p:xfrm>
        <a:graphic>
          <a:graphicData uri="http://schemas.openxmlformats.org/drawingml/2006/table">
            <a:tbl>
              <a:tblPr>
                <a:noFill/>
                <a:tableStyleId>{A1A66B38-5008-4EB1-977E-EC44ADA88DE1}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396" name="Shape 396"/>
          <p:cNvSpPr txBox="1"/>
          <p:nvPr/>
        </p:nvSpPr>
        <p:spPr>
          <a:xfrm>
            <a:off x="3734100" y="1338825"/>
            <a:ext cx="5118600" cy="183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400" dirty="0"/>
              <a:t>7x7 input (spatially, without depth)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assume 3x3 filter</a:t>
            </a:r>
          </a:p>
        </p:txBody>
      </p:sp>
      <p:sp>
        <p:nvSpPr>
          <p:cNvPr id="397" name="Shape 397"/>
          <p:cNvSpPr txBox="1"/>
          <p:nvPr/>
        </p:nvSpPr>
        <p:spPr>
          <a:xfrm>
            <a:off x="1390175" y="794375"/>
            <a:ext cx="548699" cy="457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/>
              <a:t>7</a:t>
            </a:r>
          </a:p>
        </p:txBody>
      </p:sp>
      <p:sp>
        <p:nvSpPr>
          <p:cNvPr id="398" name="Shape 398"/>
          <p:cNvSpPr txBox="1"/>
          <p:nvPr/>
        </p:nvSpPr>
        <p:spPr>
          <a:xfrm>
            <a:off x="3095700" y="2663975"/>
            <a:ext cx="587100" cy="285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/>
              <a:t>7</a:t>
            </a:r>
          </a:p>
        </p:txBody>
      </p:sp>
      <p:sp>
        <p:nvSpPr>
          <p:cNvPr id="7" name="Shape 369">
            <a:extLst>
              <a:ext uri="{FF2B5EF4-FFF2-40B4-BE49-F238E27FC236}">
                <a16:creationId xmlns:a16="http://schemas.microsoft.com/office/drawing/2014/main" id="{487356A1-60C8-9345-B885-C60A2FA18F5F}"/>
              </a:ext>
            </a:extLst>
          </p:cNvPr>
          <p:cNvSpPr txBox="1"/>
          <p:nvPr/>
        </p:nvSpPr>
        <p:spPr>
          <a:xfrm>
            <a:off x="138150" y="60450"/>
            <a:ext cx="8843804" cy="604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en" sz="2400" dirty="0"/>
              <a:t>Size of an activation map</a:t>
            </a:r>
          </a:p>
        </p:txBody>
      </p:sp>
    </p:spTree>
    <p:extLst>
      <p:ext uri="{BB962C8B-B14F-4D97-AF65-F5344CB8AC3E}">
        <p14:creationId xmlns:p14="http://schemas.microsoft.com/office/powerpoint/2010/main" val="36745026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5" name="Shape 405"/>
          <p:cNvGraphicFramePr/>
          <p:nvPr/>
        </p:nvGraphicFramePr>
        <p:xfrm>
          <a:off x="302525" y="1374800"/>
          <a:ext cx="2679950" cy="2773470"/>
        </p:xfrm>
        <a:graphic>
          <a:graphicData uri="http://schemas.openxmlformats.org/drawingml/2006/table">
            <a:tbl>
              <a:tblPr>
                <a:noFill/>
                <a:tableStyleId>{A1A66B38-5008-4EB1-977E-EC44ADA88DE1}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06" name="Shape 406"/>
          <p:cNvSpPr txBox="1"/>
          <p:nvPr/>
        </p:nvSpPr>
        <p:spPr>
          <a:xfrm>
            <a:off x="3734100" y="1338825"/>
            <a:ext cx="5118600" cy="183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400" dirty="0"/>
              <a:t>7x7 input (spatially, without depth)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assume 3x3 filter</a:t>
            </a:r>
          </a:p>
        </p:txBody>
      </p:sp>
      <p:sp>
        <p:nvSpPr>
          <p:cNvPr id="407" name="Shape 407"/>
          <p:cNvSpPr txBox="1"/>
          <p:nvPr/>
        </p:nvSpPr>
        <p:spPr>
          <a:xfrm>
            <a:off x="1390175" y="794375"/>
            <a:ext cx="548699" cy="457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7</a:t>
            </a:r>
          </a:p>
        </p:txBody>
      </p:sp>
      <p:sp>
        <p:nvSpPr>
          <p:cNvPr id="408" name="Shape 408"/>
          <p:cNvSpPr txBox="1"/>
          <p:nvPr/>
        </p:nvSpPr>
        <p:spPr>
          <a:xfrm>
            <a:off x="3095700" y="2663975"/>
            <a:ext cx="587100" cy="285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7</a:t>
            </a:r>
          </a:p>
        </p:txBody>
      </p:sp>
      <p:sp>
        <p:nvSpPr>
          <p:cNvPr id="7" name="Shape 369">
            <a:extLst>
              <a:ext uri="{FF2B5EF4-FFF2-40B4-BE49-F238E27FC236}">
                <a16:creationId xmlns:a16="http://schemas.microsoft.com/office/drawing/2014/main" id="{026DB554-CD1C-6B44-B3DE-D7C30D388CBD}"/>
              </a:ext>
            </a:extLst>
          </p:cNvPr>
          <p:cNvSpPr txBox="1"/>
          <p:nvPr/>
        </p:nvSpPr>
        <p:spPr>
          <a:xfrm>
            <a:off x="138150" y="60450"/>
            <a:ext cx="8843804" cy="604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en" sz="2400" dirty="0"/>
              <a:t>Size of an activation map</a:t>
            </a:r>
          </a:p>
        </p:txBody>
      </p:sp>
    </p:spTree>
    <p:extLst>
      <p:ext uri="{BB962C8B-B14F-4D97-AF65-F5344CB8AC3E}">
        <p14:creationId xmlns:p14="http://schemas.microsoft.com/office/powerpoint/2010/main" val="277100465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Shape 415"/>
          <p:cNvSpPr txBox="1"/>
          <p:nvPr/>
        </p:nvSpPr>
        <p:spPr>
          <a:xfrm>
            <a:off x="3734100" y="1338825"/>
            <a:ext cx="5118600" cy="183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400" dirty="0"/>
              <a:t>7x7 input (spatially, without depth)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assume 3x3 filter</a:t>
            </a:r>
          </a:p>
        </p:txBody>
      </p:sp>
      <p:sp>
        <p:nvSpPr>
          <p:cNvPr id="416" name="Shape 416"/>
          <p:cNvSpPr txBox="1"/>
          <p:nvPr/>
        </p:nvSpPr>
        <p:spPr>
          <a:xfrm>
            <a:off x="1390175" y="794375"/>
            <a:ext cx="548699" cy="457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7</a:t>
            </a:r>
          </a:p>
        </p:txBody>
      </p:sp>
      <p:sp>
        <p:nvSpPr>
          <p:cNvPr id="417" name="Shape 417"/>
          <p:cNvSpPr txBox="1"/>
          <p:nvPr/>
        </p:nvSpPr>
        <p:spPr>
          <a:xfrm>
            <a:off x="3095700" y="2663975"/>
            <a:ext cx="587100" cy="285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7</a:t>
            </a:r>
          </a:p>
        </p:txBody>
      </p:sp>
      <p:graphicFrame>
        <p:nvGraphicFramePr>
          <p:cNvPr id="419" name="Shape 419"/>
          <p:cNvGraphicFramePr/>
          <p:nvPr/>
        </p:nvGraphicFramePr>
        <p:xfrm>
          <a:off x="302525" y="1374800"/>
          <a:ext cx="2679950" cy="2773470"/>
        </p:xfrm>
        <a:graphic>
          <a:graphicData uri="http://schemas.openxmlformats.org/drawingml/2006/table">
            <a:tbl>
              <a:tblPr>
                <a:noFill/>
                <a:tableStyleId>{A1A66B38-5008-4EB1-977E-EC44ADA88DE1}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7" name="Shape 369">
            <a:extLst>
              <a:ext uri="{FF2B5EF4-FFF2-40B4-BE49-F238E27FC236}">
                <a16:creationId xmlns:a16="http://schemas.microsoft.com/office/drawing/2014/main" id="{0D750C06-77F8-BF4B-9438-724AA119674B}"/>
              </a:ext>
            </a:extLst>
          </p:cNvPr>
          <p:cNvSpPr txBox="1"/>
          <p:nvPr/>
        </p:nvSpPr>
        <p:spPr>
          <a:xfrm>
            <a:off x="138150" y="60450"/>
            <a:ext cx="8843804" cy="604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en" sz="2400" dirty="0"/>
              <a:t>Size of an activation map</a:t>
            </a:r>
          </a:p>
        </p:txBody>
      </p:sp>
    </p:spTree>
    <p:extLst>
      <p:ext uri="{BB962C8B-B14F-4D97-AF65-F5344CB8AC3E}">
        <p14:creationId xmlns:p14="http://schemas.microsoft.com/office/powerpoint/2010/main" val="27531413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Shape 425"/>
          <p:cNvSpPr txBox="1"/>
          <p:nvPr/>
        </p:nvSpPr>
        <p:spPr>
          <a:xfrm>
            <a:off x="3734100" y="1338825"/>
            <a:ext cx="5118600" cy="183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400" dirty="0"/>
              <a:t>7x7 input (spatially, without depth)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assume 3x3 filter</a:t>
            </a:r>
          </a:p>
        </p:txBody>
      </p:sp>
      <p:sp>
        <p:nvSpPr>
          <p:cNvPr id="426" name="Shape 426"/>
          <p:cNvSpPr txBox="1"/>
          <p:nvPr/>
        </p:nvSpPr>
        <p:spPr>
          <a:xfrm>
            <a:off x="1390175" y="794375"/>
            <a:ext cx="548699" cy="457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7</a:t>
            </a:r>
          </a:p>
        </p:txBody>
      </p:sp>
      <p:sp>
        <p:nvSpPr>
          <p:cNvPr id="427" name="Shape 427"/>
          <p:cNvSpPr txBox="1"/>
          <p:nvPr/>
        </p:nvSpPr>
        <p:spPr>
          <a:xfrm>
            <a:off x="3095700" y="2663975"/>
            <a:ext cx="587100" cy="285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7</a:t>
            </a:r>
          </a:p>
        </p:txBody>
      </p:sp>
      <p:graphicFrame>
        <p:nvGraphicFramePr>
          <p:cNvPr id="429" name="Shape 429"/>
          <p:cNvGraphicFramePr/>
          <p:nvPr/>
        </p:nvGraphicFramePr>
        <p:xfrm>
          <a:off x="302525" y="1374800"/>
          <a:ext cx="2679950" cy="2773470"/>
        </p:xfrm>
        <a:graphic>
          <a:graphicData uri="http://schemas.openxmlformats.org/drawingml/2006/table">
            <a:tbl>
              <a:tblPr>
                <a:noFill/>
                <a:tableStyleId>{A1A66B38-5008-4EB1-977E-EC44ADA88DE1}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7" name="Shape 369">
            <a:extLst>
              <a:ext uri="{FF2B5EF4-FFF2-40B4-BE49-F238E27FC236}">
                <a16:creationId xmlns:a16="http://schemas.microsoft.com/office/drawing/2014/main" id="{02DDA4B7-4A83-8842-B5C6-7B6AE85BC6F6}"/>
              </a:ext>
            </a:extLst>
          </p:cNvPr>
          <p:cNvSpPr txBox="1"/>
          <p:nvPr/>
        </p:nvSpPr>
        <p:spPr>
          <a:xfrm>
            <a:off x="138150" y="60450"/>
            <a:ext cx="8843804" cy="604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en" sz="2400" dirty="0"/>
              <a:t>Size of an activation map</a:t>
            </a:r>
          </a:p>
        </p:txBody>
      </p:sp>
    </p:spTree>
    <p:extLst>
      <p:ext uri="{BB962C8B-B14F-4D97-AF65-F5344CB8AC3E}">
        <p14:creationId xmlns:p14="http://schemas.microsoft.com/office/powerpoint/2010/main" val="16596090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1" name="Shape 1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0387" y="675450"/>
            <a:ext cx="2943225" cy="29146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22" name="Shape 1122"/>
          <p:cNvCxnSpPr/>
          <p:nvPr/>
        </p:nvCxnSpPr>
        <p:spPr>
          <a:xfrm rot="10800000">
            <a:off x="5104624" y="3254650"/>
            <a:ext cx="1734000" cy="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123" name="Shape 1123"/>
          <p:cNvSpPr txBox="1"/>
          <p:nvPr/>
        </p:nvSpPr>
        <p:spPr>
          <a:xfrm>
            <a:off x="6902663" y="2980224"/>
            <a:ext cx="18986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current W</a:t>
            </a:r>
          </a:p>
        </p:txBody>
      </p:sp>
      <p:cxnSp>
        <p:nvCxnSpPr>
          <p:cNvPr id="1124" name="Shape 1124"/>
          <p:cNvCxnSpPr/>
          <p:nvPr/>
        </p:nvCxnSpPr>
        <p:spPr>
          <a:xfrm rot="10800000" flipH="1">
            <a:off x="1491700" y="3177024"/>
            <a:ext cx="3012599" cy="6588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125" name="Shape 1125"/>
          <p:cNvSpPr txBox="1"/>
          <p:nvPr/>
        </p:nvSpPr>
        <p:spPr>
          <a:xfrm>
            <a:off x="184050" y="3864900"/>
            <a:ext cx="49691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negative gradient direction</a:t>
            </a:r>
          </a:p>
        </p:txBody>
      </p:sp>
      <p:cxnSp>
        <p:nvCxnSpPr>
          <p:cNvPr id="1126" name="Shape 1126"/>
          <p:cNvCxnSpPr/>
          <p:nvPr/>
        </p:nvCxnSpPr>
        <p:spPr>
          <a:xfrm>
            <a:off x="3100025" y="3703000"/>
            <a:ext cx="3305699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127" name="Shape 1127"/>
          <p:cNvSpPr txBox="1"/>
          <p:nvPr/>
        </p:nvSpPr>
        <p:spPr>
          <a:xfrm>
            <a:off x="5852450" y="3702998"/>
            <a:ext cx="620799" cy="555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/>
              <a:t>W</a:t>
            </a:r>
            <a:r>
              <a:rPr lang="en" sz="1800" baseline="-25000" dirty="0"/>
              <a:t>1</a:t>
            </a:r>
          </a:p>
        </p:txBody>
      </p:sp>
      <p:cxnSp>
        <p:nvCxnSpPr>
          <p:cNvPr id="1128" name="Shape 1128"/>
          <p:cNvCxnSpPr/>
          <p:nvPr/>
        </p:nvCxnSpPr>
        <p:spPr>
          <a:xfrm rot="10800000">
            <a:off x="3032500" y="489399"/>
            <a:ext cx="0" cy="32136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129" name="Shape 1129"/>
          <p:cNvSpPr txBox="1"/>
          <p:nvPr/>
        </p:nvSpPr>
        <p:spPr>
          <a:xfrm>
            <a:off x="2425149" y="340500"/>
            <a:ext cx="607350" cy="544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/>
              <a:t>W</a:t>
            </a:r>
            <a:r>
              <a:rPr lang="en" sz="1800" baseline="-250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94774544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Shape 435"/>
          <p:cNvSpPr txBox="1"/>
          <p:nvPr/>
        </p:nvSpPr>
        <p:spPr>
          <a:xfrm>
            <a:off x="3734100" y="1338825"/>
            <a:ext cx="5118600" cy="183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400" dirty="0"/>
              <a:t>7x7 input (spatially, without depth)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assume 3x3 filter</a:t>
            </a:r>
          </a:p>
          <a:p>
            <a:pPr lvl="0" rtl="0">
              <a:spcBef>
                <a:spcPts val="0"/>
              </a:spcBef>
              <a:buNone/>
            </a:pPr>
            <a:endParaRPr sz="2400" dirty="0"/>
          </a:p>
          <a:p>
            <a:pPr lvl="0" rtl="0">
              <a:spcBef>
                <a:spcPts val="0"/>
              </a:spcBef>
              <a:buNone/>
            </a:pPr>
            <a:r>
              <a:rPr lang="en" sz="2400" b="1" dirty="0"/>
              <a:t>=&gt; 5x5 output</a:t>
            </a:r>
          </a:p>
        </p:txBody>
      </p:sp>
      <p:sp>
        <p:nvSpPr>
          <p:cNvPr id="436" name="Shape 436"/>
          <p:cNvSpPr txBox="1"/>
          <p:nvPr/>
        </p:nvSpPr>
        <p:spPr>
          <a:xfrm>
            <a:off x="1390175" y="794375"/>
            <a:ext cx="548699" cy="457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7</a:t>
            </a:r>
          </a:p>
        </p:txBody>
      </p:sp>
      <p:sp>
        <p:nvSpPr>
          <p:cNvPr id="437" name="Shape 437"/>
          <p:cNvSpPr txBox="1"/>
          <p:nvPr/>
        </p:nvSpPr>
        <p:spPr>
          <a:xfrm>
            <a:off x="3095700" y="2663975"/>
            <a:ext cx="587100" cy="285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7</a:t>
            </a:r>
          </a:p>
        </p:txBody>
      </p:sp>
      <p:graphicFrame>
        <p:nvGraphicFramePr>
          <p:cNvPr id="439" name="Shape 439"/>
          <p:cNvGraphicFramePr/>
          <p:nvPr/>
        </p:nvGraphicFramePr>
        <p:xfrm>
          <a:off x="302525" y="1374800"/>
          <a:ext cx="2679950" cy="2773470"/>
        </p:xfrm>
        <a:graphic>
          <a:graphicData uri="http://schemas.openxmlformats.org/drawingml/2006/table">
            <a:tbl>
              <a:tblPr>
                <a:noFill/>
                <a:tableStyleId>{A1A66B38-5008-4EB1-977E-EC44ADA88DE1}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7" name="Shape 369">
            <a:extLst>
              <a:ext uri="{FF2B5EF4-FFF2-40B4-BE49-F238E27FC236}">
                <a16:creationId xmlns:a16="http://schemas.microsoft.com/office/drawing/2014/main" id="{54963BF6-DBAD-614A-BD77-786B132D4B42}"/>
              </a:ext>
            </a:extLst>
          </p:cNvPr>
          <p:cNvSpPr txBox="1"/>
          <p:nvPr/>
        </p:nvSpPr>
        <p:spPr>
          <a:xfrm>
            <a:off x="138150" y="60450"/>
            <a:ext cx="8843804" cy="604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en" sz="2400" dirty="0"/>
              <a:t>Size of an activation map</a:t>
            </a:r>
          </a:p>
        </p:txBody>
      </p:sp>
    </p:spTree>
    <p:extLst>
      <p:ext uri="{BB962C8B-B14F-4D97-AF65-F5344CB8AC3E}">
        <p14:creationId xmlns:p14="http://schemas.microsoft.com/office/powerpoint/2010/main" val="37445731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Shape 445"/>
          <p:cNvSpPr txBox="1"/>
          <p:nvPr/>
        </p:nvSpPr>
        <p:spPr>
          <a:xfrm>
            <a:off x="4572300" y="1034025"/>
            <a:ext cx="3310059" cy="183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7x7 input (spatially)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assume 3x3 filter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en" sz="2400" dirty="0">
                <a:solidFill>
                  <a:schemeClr val="dk1"/>
                </a:solidFill>
              </a:rPr>
              <a:t>applied </a:t>
            </a:r>
            <a:r>
              <a:rPr lang="en" sz="2400" b="1" dirty="0">
                <a:solidFill>
                  <a:schemeClr val="dk1"/>
                </a:solidFill>
              </a:rPr>
              <a:t>with stride 2</a:t>
            </a:r>
          </a:p>
        </p:txBody>
      </p:sp>
      <p:sp>
        <p:nvSpPr>
          <p:cNvPr id="446" name="Shape 446"/>
          <p:cNvSpPr txBox="1"/>
          <p:nvPr/>
        </p:nvSpPr>
        <p:spPr>
          <a:xfrm>
            <a:off x="1390175" y="794375"/>
            <a:ext cx="548699" cy="457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7</a:t>
            </a:r>
          </a:p>
        </p:txBody>
      </p:sp>
      <p:sp>
        <p:nvSpPr>
          <p:cNvPr id="447" name="Shape 447"/>
          <p:cNvSpPr txBox="1"/>
          <p:nvPr/>
        </p:nvSpPr>
        <p:spPr>
          <a:xfrm>
            <a:off x="3095700" y="2663975"/>
            <a:ext cx="587100" cy="285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7</a:t>
            </a:r>
          </a:p>
        </p:txBody>
      </p:sp>
      <p:graphicFrame>
        <p:nvGraphicFramePr>
          <p:cNvPr id="449" name="Shape 449"/>
          <p:cNvGraphicFramePr/>
          <p:nvPr/>
        </p:nvGraphicFramePr>
        <p:xfrm>
          <a:off x="302525" y="1374800"/>
          <a:ext cx="2679950" cy="2773470"/>
        </p:xfrm>
        <a:graphic>
          <a:graphicData uri="http://schemas.openxmlformats.org/drawingml/2006/table">
            <a:tbl>
              <a:tblPr>
                <a:noFill/>
                <a:tableStyleId>{A1A66B38-5008-4EB1-977E-EC44ADA88DE1}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7" name="Shape 369">
            <a:extLst>
              <a:ext uri="{FF2B5EF4-FFF2-40B4-BE49-F238E27FC236}">
                <a16:creationId xmlns:a16="http://schemas.microsoft.com/office/drawing/2014/main" id="{1777C4EC-8BC4-2C47-83C6-87FFA947E59A}"/>
              </a:ext>
            </a:extLst>
          </p:cNvPr>
          <p:cNvSpPr txBox="1"/>
          <p:nvPr/>
        </p:nvSpPr>
        <p:spPr>
          <a:xfrm>
            <a:off x="138150" y="60450"/>
            <a:ext cx="8843804" cy="604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en" sz="2400" dirty="0"/>
              <a:t>Size of an activation map</a:t>
            </a:r>
          </a:p>
        </p:txBody>
      </p:sp>
    </p:spTree>
    <p:extLst>
      <p:ext uri="{BB962C8B-B14F-4D97-AF65-F5344CB8AC3E}">
        <p14:creationId xmlns:p14="http://schemas.microsoft.com/office/powerpoint/2010/main" val="329211079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Shape 455"/>
          <p:cNvSpPr txBox="1"/>
          <p:nvPr/>
        </p:nvSpPr>
        <p:spPr>
          <a:xfrm>
            <a:off x="4572300" y="1034025"/>
            <a:ext cx="3634151" cy="183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7x7 input (spatially)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assume 3x3 filter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chemeClr val="dk1"/>
                </a:solidFill>
              </a:rPr>
              <a:t>applied </a:t>
            </a:r>
            <a:r>
              <a:rPr lang="en" sz="2400" b="1">
                <a:solidFill>
                  <a:schemeClr val="dk1"/>
                </a:solidFill>
              </a:rPr>
              <a:t>with stride 2</a:t>
            </a:r>
          </a:p>
        </p:txBody>
      </p:sp>
      <p:sp>
        <p:nvSpPr>
          <p:cNvPr id="456" name="Shape 456"/>
          <p:cNvSpPr txBox="1"/>
          <p:nvPr/>
        </p:nvSpPr>
        <p:spPr>
          <a:xfrm>
            <a:off x="1390175" y="794375"/>
            <a:ext cx="548699" cy="457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7</a:t>
            </a:r>
          </a:p>
        </p:txBody>
      </p:sp>
      <p:sp>
        <p:nvSpPr>
          <p:cNvPr id="457" name="Shape 457"/>
          <p:cNvSpPr txBox="1"/>
          <p:nvPr/>
        </p:nvSpPr>
        <p:spPr>
          <a:xfrm>
            <a:off x="3095700" y="2663975"/>
            <a:ext cx="587100" cy="285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7</a:t>
            </a:r>
          </a:p>
        </p:txBody>
      </p:sp>
      <p:graphicFrame>
        <p:nvGraphicFramePr>
          <p:cNvPr id="459" name="Shape 459"/>
          <p:cNvGraphicFramePr/>
          <p:nvPr/>
        </p:nvGraphicFramePr>
        <p:xfrm>
          <a:off x="302525" y="1374800"/>
          <a:ext cx="2679950" cy="2773470"/>
        </p:xfrm>
        <a:graphic>
          <a:graphicData uri="http://schemas.openxmlformats.org/drawingml/2006/table">
            <a:tbl>
              <a:tblPr>
                <a:noFill/>
                <a:tableStyleId>{A1A66B38-5008-4EB1-977E-EC44ADA88DE1}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7" name="Shape 369">
            <a:extLst>
              <a:ext uri="{FF2B5EF4-FFF2-40B4-BE49-F238E27FC236}">
                <a16:creationId xmlns:a16="http://schemas.microsoft.com/office/drawing/2014/main" id="{DCCF64D3-925A-4140-82A3-D2E4A5F18C51}"/>
              </a:ext>
            </a:extLst>
          </p:cNvPr>
          <p:cNvSpPr txBox="1"/>
          <p:nvPr/>
        </p:nvSpPr>
        <p:spPr>
          <a:xfrm>
            <a:off x="138150" y="60450"/>
            <a:ext cx="8843804" cy="604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en" sz="2400" dirty="0"/>
              <a:t>Size of an activation map</a:t>
            </a:r>
          </a:p>
        </p:txBody>
      </p:sp>
    </p:spTree>
    <p:extLst>
      <p:ext uri="{BB962C8B-B14F-4D97-AF65-F5344CB8AC3E}">
        <p14:creationId xmlns:p14="http://schemas.microsoft.com/office/powerpoint/2010/main" val="426424153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Shape 465"/>
          <p:cNvSpPr txBox="1"/>
          <p:nvPr/>
        </p:nvSpPr>
        <p:spPr>
          <a:xfrm>
            <a:off x="4572300" y="1034025"/>
            <a:ext cx="3579241" cy="183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7x7 input (spatially)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assume 3x3 filter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applied </a:t>
            </a:r>
            <a:r>
              <a:rPr lang="en" sz="2400" b="1"/>
              <a:t>with stride 2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b="1"/>
              <a:t>=&gt; 3x3 output!</a:t>
            </a:r>
          </a:p>
          <a:p>
            <a:pPr lvl="0" rtl="0">
              <a:spcBef>
                <a:spcPts val="0"/>
              </a:spcBef>
              <a:buNone/>
            </a:pPr>
            <a:endParaRPr sz="2400" b="1"/>
          </a:p>
        </p:txBody>
      </p:sp>
      <p:sp>
        <p:nvSpPr>
          <p:cNvPr id="466" name="Shape 466"/>
          <p:cNvSpPr txBox="1"/>
          <p:nvPr/>
        </p:nvSpPr>
        <p:spPr>
          <a:xfrm>
            <a:off x="1390175" y="794375"/>
            <a:ext cx="548699" cy="457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7</a:t>
            </a:r>
          </a:p>
        </p:txBody>
      </p:sp>
      <p:sp>
        <p:nvSpPr>
          <p:cNvPr id="467" name="Shape 467"/>
          <p:cNvSpPr txBox="1"/>
          <p:nvPr/>
        </p:nvSpPr>
        <p:spPr>
          <a:xfrm>
            <a:off x="3095700" y="2663975"/>
            <a:ext cx="587100" cy="285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7</a:t>
            </a:r>
          </a:p>
        </p:txBody>
      </p:sp>
      <p:graphicFrame>
        <p:nvGraphicFramePr>
          <p:cNvPr id="469" name="Shape 469"/>
          <p:cNvGraphicFramePr/>
          <p:nvPr/>
        </p:nvGraphicFramePr>
        <p:xfrm>
          <a:off x="302525" y="1374800"/>
          <a:ext cx="2679950" cy="2773470"/>
        </p:xfrm>
        <a:graphic>
          <a:graphicData uri="http://schemas.openxmlformats.org/drawingml/2006/table">
            <a:tbl>
              <a:tblPr>
                <a:noFill/>
                <a:tableStyleId>{A1A66B38-5008-4EB1-977E-EC44ADA88DE1}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7" name="Shape 369">
            <a:extLst>
              <a:ext uri="{FF2B5EF4-FFF2-40B4-BE49-F238E27FC236}">
                <a16:creationId xmlns:a16="http://schemas.microsoft.com/office/drawing/2014/main" id="{307BD99D-3C10-904F-A624-F549134E2DCA}"/>
              </a:ext>
            </a:extLst>
          </p:cNvPr>
          <p:cNvSpPr txBox="1"/>
          <p:nvPr/>
        </p:nvSpPr>
        <p:spPr>
          <a:xfrm>
            <a:off x="138150" y="60450"/>
            <a:ext cx="8843804" cy="604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en" sz="2400" dirty="0"/>
              <a:t>Size of an activation map</a:t>
            </a:r>
          </a:p>
        </p:txBody>
      </p:sp>
    </p:spTree>
    <p:extLst>
      <p:ext uri="{BB962C8B-B14F-4D97-AF65-F5344CB8AC3E}">
        <p14:creationId xmlns:p14="http://schemas.microsoft.com/office/powerpoint/2010/main" val="192628142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Shape 475"/>
          <p:cNvSpPr txBox="1"/>
          <p:nvPr/>
        </p:nvSpPr>
        <p:spPr>
          <a:xfrm>
            <a:off x="4572300" y="1034025"/>
            <a:ext cx="3941250" cy="183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7x7 input (spatially)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assume 3x3 filter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chemeClr val="dk1"/>
                </a:solidFill>
              </a:rPr>
              <a:t>applied </a:t>
            </a:r>
            <a:r>
              <a:rPr lang="en" sz="2400" b="1">
                <a:solidFill>
                  <a:schemeClr val="dk1"/>
                </a:solidFill>
              </a:rPr>
              <a:t>with stride 3?</a:t>
            </a:r>
          </a:p>
        </p:txBody>
      </p:sp>
      <p:sp>
        <p:nvSpPr>
          <p:cNvPr id="476" name="Shape 476"/>
          <p:cNvSpPr txBox="1"/>
          <p:nvPr/>
        </p:nvSpPr>
        <p:spPr>
          <a:xfrm>
            <a:off x="1390175" y="794375"/>
            <a:ext cx="548699" cy="457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7</a:t>
            </a:r>
          </a:p>
        </p:txBody>
      </p:sp>
      <p:sp>
        <p:nvSpPr>
          <p:cNvPr id="477" name="Shape 477"/>
          <p:cNvSpPr txBox="1"/>
          <p:nvPr/>
        </p:nvSpPr>
        <p:spPr>
          <a:xfrm>
            <a:off x="3095700" y="2663975"/>
            <a:ext cx="587100" cy="285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7</a:t>
            </a:r>
          </a:p>
        </p:txBody>
      </p:sp>
      <p:graphicFrame>
        <p:nvGraphicFramePr>
          <p:cNvPr id="479" name="Shape 479"/>
          <p:cNvGraphicFramePr/>
          <p:nvPr/>
        </p:nvGraphicFramePr>
        <p:xfrm>
          <a:off x="302525" y="1374800"/>
          <a:ext cx="2679950" cy="2773470"/>
        </p:xfrm>
        <a:graphic>
          <a:graphicData uri="http://schemas.openxmlformats.org/drawingml/2006/table">
            <a:tbl>
              <a:tblPr>
                <a:noFill/>
                <a:tableStyleId>{A1A66B38-5008-4EB1-977E-EC44ADA88DE1}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7" name="Shape 369">
            <a:extLst>
              <a:ext uri="{FF2B5EF4-FFF2-40B4-BE49-F238E27FC236}">
                <a16:creationId xmlns:a16="http://schemas.microsoft.com/office/drawing/2014/main" id="{AB7615B0-26A3-1547-BA67-CA504E22ACB4}"/>
              </a:ext>
            </a:extLst>
          </p:cNvPr>
          <p:cNvSpPr txBox="1"/>
          <p:nvPr/>
        </p:nvSpPr>
        <p:spPr>
          <a:xfrm>
            <a:off x="138150" y="60450"/>
            <a:ext cx="8843804" cy="604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en" sz="2400" dirty="0"/>
              <a:t>Size of an activation map</a:t>
            </a:r>
          </a:p>
        </p:txBody>
      </p:sp>
    </p:spTree>
    <p:extLst>
      <p:ext uri="{BB962C8B-B14F-4D97-AF65-F5344CB8AC3E}">
        <p14:creationId xmlns:p14="http://schemas.microsoft.com/office/powerpoint/2010/main" val="11393841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Shape 485"/>
          <p:cNvSpPr txBox="1"/>
          <p:nvPr/>
        </p:nvSpPr>
        <p:spPr>
          <a:xfrm>
            <a:off x="4572300" y="1034025"/>
            <a:ext cx="5118600" cy="183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7x7 input (spatially)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assume 3x3 filter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chemeClr val="dk1"/>
                </a:solidFill>
              </a:rPr>
              <a:t>applied </a:t>
            </a:r>
            <a:r>
              <a:rPr lang="en" sz="2400" b="1">
                <a:solidFill>
                  <a:schemeClr val="dk1"/>
                </a:solidFill>
              </a:rPr>
              <a:t>with stride 3?</a:t>
            </a:r>
          </a:p>
        </p:txBody>
      </p:sp>
      <p:sp>
        <p:nvSpPr>
          <p:cNvPr id="486" name="Shape 486"/>
          <p:cNvSpPr txBox="1"/>
          <p:nvPr/>
        </p:nvSpPr>
        <p:spPr>
          <a:xfrm>
            <a:off x="1390175" y="794375"/>
            <a:ext cx="548699" cy="457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7</a:t>
            </a:r>
          </a:p>
        </p:txBody>
      </p:sp>
      <p:sp>
        <p:nvSpPr>
          <p:cNvPr id="487" name="Shape 487"/>
          <p:cNvSpPr txBox="1"/>
          <p:nvPr/>
        </p:nvSpPr>
        <p:spPr>
          <a:xfrm>
            <a:off x="3095700" y="2663975"/>
            <a:ext cx="587100" cy="285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7</a:t>
            </a:r>
          </a:p>
        </p:txBody>
      </p:sp>
      <p:graphicFrame>
        <p:nvGraphicFramePr>
          <p:cNvPr id="489" name="Shape 489"/>
          <p:cNvGraphicFramePr/>
          <p:nvPr/>
        </p:nvGraphicFramePr>
        <p:xfrm>
          <a:off x="302525" y="1374800"/>
          <a:ext cx="2679950" cy="2773470"/>
        </p:xfrm>
        <a:graphic>
          <a:graphicData uri="http://schemas.openxmlformats.org/drawingml/2006/table">
            <a:tbl>
              <a:tblPr>
                <a:noFill/>
                <a:tableStyleId>{A1A66B38-5008-4EB1-977E-EC44ADA88DE1}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90" name="Shape 490"/>
          <p:cNvSpPr txBox="1"/>
          <p:nvPr/>
        </p:nvSpPr>
        <p:spPr>
          <a:xfrm>
            <a:off x="4689650" y="2649300"/>
            <a:ext cx="3972000" cy="183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 b="1" dirty="0">
                <a:solidFill>
                  <a:srgbClr val="FF0000"/>
                </a:solidFill>
              </a:rPr>
              <a:t>It does not fit!</a:t>
            </a:r>
          </a:p>
          <a:p>
            <a:r>
              <a:rPr lang="en" sz="2400" dirty="0">
                <a:solidFill>
                  <a:srgbClr val="FF0000"/>
                </a:solidFill>
              </a:rPr>
              <a:t>We cannot apply a 3x3 filter on an image of 7x7 pixels using a stride of 3</a:t>
            </a:r>
          </a:p>
        </p:txBody>
      </p:sp>
      <p:sp>
        <p:nvSpPr>
          <p:cNvPr id="8" name="Shape 369">
            <a:extLst>
              <a:ext uri="{FF2B5EF4-FFF2-40B4-BE49-F238E27FC236}">
                <a16:creationId xmlns:a16="http://schemas.microsoft.com/office/drawing/2014/main" id="{6CC95D19-2ED1-3A47-93EF-462654750765}"/>
              </a:ext>
            </a:extLst>
          </p:cNvPr>
          <p:cNvSpPr txBox="1"/>
          <p:nvPr/>
        </p:nvSpPr>
        <p:spPr>
          <a:xfrm>
            <a:off x="138150" y="60450"/>
            <a:ext cx="8843804" cy="604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en" sz="2400" dirty="0"/>
              <a:t>Size of an activation map</a:t>
            </a:r>
          </a:p>
        </p:txBody>
      </p:sp>
    </p:spTree>
    <p:extLst>
      <p:ext uri="{BB962C8B-B14F-4D97-AF65-F5344CB8AC3E}">
        <p14:creationId xmlns:p14="http://schemas.microsoft.com/office/powerpoint/2010/main" val="10993773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96" name="Shape 496"/>
          <p:cNvGraphicFramePr/>
          <p:nvPr>
            <p:extLst>
              <p:ext uri="{D42A27DB-BD31-4B8C-83A1-F6EECF244321}">
                <p14:modId xmlns:p14="http://schemas.microsoft.com/office/powerpoint/2010/main" val="510284354"/>
              </p:ext>
            </p:extLst>
          </p:nvPr>
        </p:nvGraphicFramePr>
        <p:xfrm>
          <a:off x="454925" y="1354355"/>
          <a:ext cx="2679950" cy="2773470"/>
        </p:xfrm>
        <a:graphic>
          <a:graphicData uri="http://schemas.openxmlformats.org/drawingml/2006/table">
            <a:tbl>
              <a:tblPr>
                <a:noFill/>
                <a:tableStyleId>{A1A66B38-5008-4EB1-977E-EC44ADA88DE1}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cxnSp>
        <p:nvCxnSpPr>
          <p:cNvPr id="497" name="Shape 497"/>
          <p:cNvCxnSpPr/>
          <p:nvPr/>
        </p:nvCxnSpPr>
        <p:spPr>
          <a:xfrm>
            <a:off x="464475" y="1141380"/>
            <a:ext cx="2695799" cy="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498" name="Shape 498"/>
          <p:cNvSpPr txBox="1"/>
          <p:nvPr/>
        </p:nvSpPr>
        <p:spPr>
          <a:xfrm>
            <a:off x="1357025" y="604030"/>
            <a:ext cx="7743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45833"/>
              <a:buFont typeface="Arial"/>
              <a:buNone/>
            </a:pPr>
            <a:r>
              <a:rPr lang="en" sz="2400">
                <a:solidFill>
                  <a:srgbClr val="000000"/>
                </a:solidFill>
              </a:rPr>
              <a:t>N</a:t>
            </a:r>
          </a:p>
          <a:p>
            <a:pPr lvl="0" rtl="0">
              <a:spcBef>
                <a:spcPts val="0"/>
              </a:spcBef>
              <a:buNone/>
            </a:pPr>
            <a:endParaRPr sz="2400"/>
          </a:p>
        </p:txBody>
      </p:sp>
      <p:sp>
        <p:nvSpPr>
          <p:cNvPr id="499" name="Shape 499"/>
          <p:cNvSpPr txBox="1"/>
          <p:nvPr/>
        </p:nvSpPr>
        <p:spPr>
          <a:xfrm>
            <a:off x="3412900" y="2322930"/>
            <a:ext cx="7743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00"/>
                </a:solidFill>
              </a:rPr>
              <a:t>N</a:t>
            </a:r>
          </a:p>
          <a:p>
            <a:pPr lvl="0" rtl="0">
              <a:spcBef>
                <a:spcPts val="0"/>
              </a:spcBef>
              <a:buNone/>
            </a:pPr>
            <a:endParaRPr sz="2400"/>
          </a:p>
        </p:txBody>
      </p:sp>
      <p:cxnSp>
        <p:nvCxnSpPr>
          <p:cNvPr id="500" name="Shape 500"/>
          <p:cNvCxnSpPr/>
          <p:nvPr/>
        </p:nvCxnSpPr>
        <p:spPr>
          <a:xfrm>
            <a:off x="3300300" y="1363705"/>
            <a:ext cx="0" cy="25953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501" name="Shape 501"/>
          <p:cNvSpPr txBox="1"/>
          <p:nvPr/>
        </p:nvSpPr>
        <p:spPr>
          <a:xfrm>
            <a:off x="844575" y="2455392"/>
            <a:ext cx="7743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00"/>
                </a:solidFill>
              </a:rPr>
              <a:t>F</a:t>
            </a:r>
          </a:p>
          <a:p>
            <a:pPr lvl="0" rtl="0">
              <a:spcBef>
                <a:spcPts val="0"/>
              </a:spcBef>
              <a:buNone/>
            </a:pPr>
            <a:endParaRPr sz="2400"/>
          </a:p>
        </p:txBody>
      </p:sp>
      <p:sp>
        <p:nvSpPr>
          <p:cNvPr id="502" name="Shape 502"/>
          <p:cNvSpPr txBox="1"/>
          <p:nvPr/>
        </p:nvSpPr>
        <p:spPr>
          <a:xfrm>
            <a:off x="1618875" y="1678842"/>
            <a:ext cx="7743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00"/>
                </a:solidFill>
              </a:rPr>
              <a:t>F</a:t>
            </a:r>
          </a:p>
          <a:p>
            <a:pPr lvl="0" rtl="0">
              <a:spcBef>
                <a:spcPts val="0"/>
              </a:spcBef>
              <a:buNone/>
            </a:pPr>
            <a:endParaRPr sz="2400"/>
          </a:p>
        </p:txBody>
      </p:sp>
      <p:sp>
        <p:nvSpPr>
          <p:cNvPr id="503" name="Shape 503"/>
          <p:cNvSpPr txBox="1"/>
          <p:nvPr/>
        </p:nvSpPr>
        <p:spPr>
          <a:xfrm>
            <a:off x="4477202" y="1077630"/>
            <a:ext cx="4676059" cy="2413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Output size: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b="1" dirty="0"/>
              <a:t>(N - F) / stride + 1</a:t>
            </a:r>
          </a:p>
          <a:p>
            <a:pPr lvl="0" rtl="0">
              <a:spcBef>
                <a:spcPts val="0"/>
              </a:spcBef>
              <a:buNone/>
            </a:pPr>
            <a:endParaRPr sz="2400" dirty="0"/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e.g. N = 7, F = 3: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stride 1 =&gt; (7 - 3)/1 + 1 = 5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stride 2 =&gt; (7 - 3)/2 + 1 = 3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FF0000"/>
                </a:solidFill>
              </a:rPr>
              <a:t>stride 3 =&gt; (7 - 3)/3 + 1 = 2.33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>
                <a:solidFill>
                  <a:srgbClr val="FF0000"/>
                </a:solidFill>
                <a:sym typeface="Wingdings"/>
              </a:rPr>
              <a:t>:(</a:t>
            </a:r>
            <a:r>
              <a:rPr lang="en" sz="2400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10" name="Shape 369">
            <a:extLst>
              <a:ext uri="{FF2B5EF4-FFF2-40B4-BE49-F238E27FC236}">
                <a16:creationId xmlns:a16="http://schemas.microsoft.com/office/drawing/2014/main" id="{91CD6377-F3ED-594E-862E-644D7FABE2E3}"/>
              </a:ext>
            </a:extLst>
          </p:cNvPr>
          <p:cNvSpPr txBox="1"/>
          <p:nvPr/>
        </p:nvSpPr>
        <p:spPr>
          <a:xfrm>
            <a:off x="138150" y="60450"/>
            <a:ext cx="8843804" cy="604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en" sz="2400" dirty="0"/>
              <a:t>Size of an activation map</a:t>
            </a:r>
          </a:p>
        </p:txBody>
      </p:sp>
    </p:spTree>
    <p:extLst>
      <p:ext uri="{BB962C8B-B14F-4D97-AF65-F5344CB8AC3E}">
        <p14:creationId xmlns:p14="http://schemas.microsoft.com/office/powerpoint/2010/main" val="166255406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Shape 509"/>
          <p:cNvSpPr txBox="1"/>
          <p:nvPr/>
        </p:nvSpPr>
        <p:spPr>
          <a:xfrm>
            <a:off x="264125" y="209475"/>
            <a:ext cx="8289000" cy="73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In practice: Common to zero pad the border</a:t>
            </a:r>
          </a:p>
        </p:txBody>
      </p:sp>
      <p:graphicFrame>
        <p:nvGraphicFramePr>
          <p:cNvPr id="510" name="Shape 510"/>
          <p:cNvGraphicFramePr/>
          <p:nvPr/>
        </p:nvGraphicFramePr>
        <p:xfrm>
          <a:off x="377400" y="947175"/>
          <a:ext cx="2679975" cy="3565890"/>
        </p:xfrm>
        <a:graphic>
          <a:graphicData uri="http://schemas.openxmlformats.org/drawingml/2006/table">
            <a:tbl>
              <a:tblPr>
                <a:noFill/>
                <a:tableStyleId>{A1A66B38-5008-4EB1-977E-EC44ADA88DE1}</a:tableStyleId>
              </a:tblPr>
              <a:tblGrid>
                <a:gridCol w="297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7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77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77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77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77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77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977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977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511" name="Shape 511"/>
          <p:cNvSpPr txBox="1"/>
          <p:nvPr/>
        </p:nvSpPr>
        <p:spPr>
          <a:xfrm>
            <a:off x="3299125" y="1023375"/>
            <a:ext cx="5844900" cy="148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e.g. input 7x7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000" b="1"/>
              <a:t>3x3</a:t>
            </a:r>
            <a:r>
              <a:rPr lang="en" sz="2000"/>
              <a:t> filter, applied with </a:t>
            </a:r>
            <a:r>
              <a:rPr lang="en" sz="2000" b="1"/>
              <a:t>stride 1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000" b="1"/>
              <a:t>pad with 1 pixel</a:t>
            </a:r>
            <a:r>
              <a:rPr lang="en" sz="2000"/>
              <a:t> border =&gt; what is the output?</a:t>
            </a:r>
          </a:p>
          <a:p>
            <a:pPr lvl="0" rtl="0">
              <a:spcBef>
                <a:spcPts val="0"/>
              </a:spcBef>
              <a:buNone/>
            </a:pPr>
            <a:endParaRPr sz="2000"/>
          </a:p>
          <a:p>
            <a:pPr lvl="0" rtl="0">
              <a:spcBef>
                <a:spcPts val="0"/>
              </a:spcBef>
              <a:buNone/>
            </a:pPr>
            <a:endParaRPr sz="2000"/>
          </a:p>
        </p:txBody>
      </p:sp>
      <p:sp>
        <p:nvSpPr>
          <p:cNvPr id="512" name="Shape 512"/>
          <p:cNvSpPr txBox="1"/>
          <p:nvPr/>
        </p:nvSpPr>
        <p:spPr>
          <a:xfrm>
            <a:off x="5021575" y="3212025"/>
            <a:ext cx="2892600" cy="1226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434343"/>
                </a:solidFill>
              </a:rPr>
              <a:t>(recall:)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(N - F) / stride + 1</a:t>
            </a:r>
          </a:p>
        </p:txBody>
      </p:sp>
    </p:spTree>
    <p:extLst>
      <p:ext uri="{BB962C8B-B14F-4D97-AF65-F5344CB8AC3E}">
        <p14:creationId xmlns:p14="http://schemas.microsoft.com/office/powerpoint/2010/main" val="4978756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Shape 518"/>
          <p:cNvSpPr txBox="1"/>
          <p:nvPr/>
        </p:nvSpPr>
        <p:spPr>
          <a:xfrm>
            <a:off x="264125" y="209475"/>
            <a:ext cx="8289000" cy="73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In practice: Common to zero pad the border</a:t>
            </a:r>
          </a:p>
        </p:txBody>
      </p:sp>
      <p:sp>
        <p:nvSpPr>
          <p:cNvPr id="519" name="Shape 519"/>
          <p:cNvSpPr txBox="1"/>
          <p:nvPr/>
        </p:nvSpPr>
        <p:spPr>
          <a:xfrm>
            <a:off x="3299125" y="1023375"/>
            <a:ext cx="5844900" cy="148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e.g. input 7x7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000" b="1"/>
              <a:t>3x3</a:t>
            </a:r>
            <a:r>
              <a:rPr lang="en" sz="2000"/>
              <a:t> filter, applied with </a:t>
            </a:r>
            <a:r>
              <a:rPr lang="en" sz="2000" b="1"/>
              <a:t>stride 1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000" b="1"/>
              <a:t>pad with 1 pixel</a:t>
            </a:r>
            <a:r>
              <a:rPr lang="en" sz="2000"/>
              <a:t> border =&gt; what is the output?</a:t>
            </a:r>
          </a:p>
          <a:p>
            <a:pPr lvl="0" rtl="0">
              <a:spcBef>
                <a:spcPts val="0"/>
              </a:spcBef>
              <a:buNone/>
            </a:pPr>
            <a:endParaRPr sz="2000"/>
          </a:p>
          <a:p>
            <a:pPr lvl="0" rtl="0">
              <a:spcBef>
                <a:spcPts val="0"/>
              </a:spcBef>
              <a:buNone/>
            </a:pPr>
            <a:r>
              <a:rPr lang="en" sz="2000" b="1"/>
              <a:t>7x7 output!</a:t>
            </a:r>
          </a:p>
          <a:p>
            <a:pPr lvl="0" rtl="0">
              <a:spcBef>
                <a:spcPts val="0"/>
              </a:spcBef>
              <a:buNone/>
            </a:pPr>
            <a:endParaRPr sz="2000"/>
          </a:p>
          <a:p>
            <a:pPr lvl="0" rtl="0">
              <a:spcBef>
                <a:spcPts val="0"/>
              </a:spcBef>
              <a:buNone/>
            </a:pPr>
            <a:endParaRPr sz="2000"/>
          </a:p>
          <a:p>
            <a:pPr lvl="0" rtl="0">
              <a:spcBef>
                <a:spcPts val="0"/>
              </a:spcBef>
              <a:buNone/>
            </a:pPr>
            <a:endParaRPr sz="2000"/>
          </a:p>
        </p:txBody>
      </p:sp>
      <p:graphicFrame>
        <p:nvGraphicFramePr>
          <p:cNvPr id="520" name="Shape 520"/>
          <p:cNvGraphicFramePr/>
          <p:nvPr/>
        </p:nvGraphicFramePr>
        <p:xfrm>
          <a:off x="377400" y="947175"/>
          <a:ext cx="2679975" cy="3565890"/>
        </p:xfrm>
        <a:graphic>
          <a:graphicData uri="http://schemas.openxmlformats.org/drawingml/2006/table">
            <a:tbl>
              <a:tblPr>
                <a:noFill/>
                <a:tableStyleId>{A1A66B38-5008-4EB1-977E-EC44ADA88DE1}</a:tableStyleId>
              </a:tblPr>
              <a:tblGrid>
                <a:gridCol w="297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7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77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77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77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77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77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977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977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0003764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Shape 526"/>
          <p:cNvSpPr txBox="1"/>
          <p:nvPr/>
        </p:nvSpPr>
        <p:spPr>
          <a:xfrm>
            <a:off x="264125" y="209475"/>
            <a:ext cx="8289000" cy="73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In practice: Common to zero pad the border</a:t>
            </a:r>
          </a:p>
        </p:txBody>
      </p:sp>
      <p:sp>
        <p:nvSpPr>
          <p:cNvPr id="527" name="Shape 527"/>
          <p:cNvSpPr txBox="1"/>
          <p:nvPr/>
        </p:nvSpPr>
        <p:spPr>
          <a:xfrm>
            <a:off x="3299125" y="1023375"/>
            <a:ext cx="5844900" cy="39106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 dirty="0"/>
              <a:t>e.g. input 7x7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000" b="1" dirty="0"/>
              <a:t>3x3</a:t>
            </a:r>
            <a:r>
              <a:rPr lang="en" sz="2000" dirty="0"/>
              <a:t> filter, applied with </a:t>
            </a:r>
            <a:r>
              <a:rPr lang="en" sz="2000" b="1" dirty="0"/>
              <a:t>stride 1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000" b="1" dirty="0"/>
              <a:t>pad with 1 pixel</a:t>
            </a:r>
            <a:r>
              <a:rPr lang="en" sz="2000" dirty="0"/>
              <a:t> border =&gt; what is the output?</a:t>
            </a:r>
          </a:p>
          <a:p>
            <a:pPr lvl="0" rtl="0">
              <a:spcBef>
                <a:spcPts val="0"/>
              </a:spcBef>
              <a:buNone/>
            </a:pPr>
            <a:endParaRPr sz="2000" dirty="0"/>
          </a:p>
          <a:p>
            <a:pPr lvl="0" rtl="0">
              <a:spcBef>
                <a:spcPts val="0"/>
              </a:spcBef>
              <a:buNone/>
            </a:pPr>
            <a:r>
              <a:rPr lang="en" sz="2000" b="1" dirty="0"/>
              <a:t>7x7 output!</a:t>
            </a:r>
          </a:p>
          <a:p>
            <a:r>
              <a:rPr lang="en" sz="2000" dirty="0"/>
              <a:t>In general, common to see CONV layers with stride 1, filters of size FxF, and zero-padding with (F-1)/2. (preserves the size of the input image / activation map)</a:t>
            </a:r>
          </a:p>
          <a:p>
            <a:r>
              <a:rPr lang="en" sz="2000" dirty="0">
                <a:solidFill>
                  <a:srgbClr val="0000FF"/>
                </a:solidFill>
              </a:rPr>
              <a:t>e.g. F = 3 =&gt; zero pad with 1 (value 0)</a:t>
            </a:r>
          </a:p>
          <a:p>
            <a:r>
              <a:rPr lang="en" sz="2000" dirty="0">
                <a:solidFill>
                  <a:srgbClr val="0000FF"/>
                </a:solidFill>
              </a:rPr>
              <a:t>       F = 5 =&gt; zero pad with 2 (value 0)</a:t>
            </a:r>
          </a:p>
          <a:p>
            <a:r>
              <a:rPr lang="en" sz="2000" dirty="0">
                <a:solidFill>
                  <a:srgbClr val="0000FF"/>
                </a:solidFill>
              </a:rPr>
              <a:t>       F = 7 =&gt; zero pad with 3 (value 0)</a:t>
            </a:r>
            <a:endParaRPr sz="2000" dirty="0"/>
          </a:p>
          <a:p>
            <a:pPr lvl="0" rtl="0">
              <a:spcBef>
                <a:spcPts val="0"/>
              </a:spcBef>
              <a:buNone/>
            </a:pPr>
            <a:endParaRPr sz="2000" dirty="0"/>
          </a:p>
        </p:txBody>
      </p:sp>
      <p:graphicFrame>
        <p:nvGraphicFramePr>
          <p:cNvPr id="528" name="Shape 528"/>
          <p:cNvGraphicFramePr/>
          <p:nvPr/>
        </p:nvGraphicFramePr>
        <p:xfrm>
          <a:off x="377400" y="947175"/>
          <a:ext cx="2679975" cy="3565890"/>
        </p:xfrm>
        <a:graphic>
          <a:graphicData uri="http://schemas.openxmlformats.org/drawingml/2006/table">
            <a:tbl>
              <a:tblPr>
                <a:noFill/>
                <a:tableStyleId>{A1A66B38-5008-4EB1-977E-EC44ADA88DE1}</a:tableStyleId>
              </a:tblPr>
              <a:tblGrid>
                <a:gridCol w="297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7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77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77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77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77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77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977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977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687244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" name="Shape 1135"/>
          <p:cNvSpPr txBox="1"/>
          <p:nvPr/>
        </p:nvSpPr>
        <p:spPr>
          <a:xfrm>
            <a:off x="503185" y="154975"/>
            <a:ext cx="8041500" cy="677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" sz="3600" dirty="0"/>
              <a:t>Mini-batch Gradient Descent</a:t>
            </a:r>
          </a:p>
        </p:txBody>
      </p:sp>
      <p:sp>
        <p:nvSpPr>
          <p:cNvPr id="1136" name="Shape 1136"/>
          <p:cNvSpPr txBox="1"/>
          <p:nvPr/>
        </p:nvSpPr>
        <p:spPr>
          <a:xfrm>
            <a:off x="233271" y="997675"/>
            <a:ext cx="8691497" cy="37969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00050" lvl="0" indent="-285750">
              <a:buSzPct val="100000"/>
              <a:buFont typeface="Arial" panose="020B0604020202020204" pitchFamily="34" charset="0"/>
              <a:buChar char="•"/>
            </a:pPr>
            <a:r>
              <a:rPr lang="en-US" sz="1800" dirty="0"/>
              <a:t>Also known as </a:t>
            </a:r>
            <a:r>
              <a:rPr lang="en-US" sz="1800" b="1" dirty="0"/>
              <a:t>Stochastic Gradient Descent (SGD)</a:t>
            </a:r>
          </a:p>
          <a:p>
            <a:pPr marL="400050" lvl="0" indent="-285750">
              <a:buSzPct val="100000"/>
              <a:buFont typeface="Arial" panose="020B0604020202020204" pitchFamily="34" charset="0"/>
              <a:buChar char="•"/>
            </a:pPr>
            <a:r>
              <a:rPr lang="en-US" sz="1800" dirty="0"/>
              <a:t>O</a:t>
            </a:r>
            <a:r>
              <a:rPr lang="en" sz="1800" dirty="0" err="1"/>
              <a:t>nly</a:t>
            </a:r>
            <a:r>
              <a:rPr lang="en" sz="1800" dirty="0"/>
              <a:t> use a small portion of the training set to compute the gradient</a:t>
            </a:r>
            <a:r>
              <a:rPr lang="en-US" sz="1800" dirty="0"/>
              <a:t>:</a:t>
            </a:r>
          </a:p>
          <a:p>
            <a:pPr marL="114300" lvl="0" rtl="0">
              <a:spcBef>
                <a:spcPts val="0"/>
              </a:spcBef>
              <a:buSzPct val="100000"/>
            </a:pPr>
            <a:endParaRPr lang="en" sz="1800" dirty="0">
              <a:latin typeface="Courier"/>
              <a:cs typeface="Courier"/>
            </a:endParaRPr>
          </a:p>
          <a:p>
            <a:pPr marL="76200">
              <a:buSzPct val="100000"/>
            </a:pPr>
            <a:r>
              <a:rPr lang="en" sz="1800" dirty="0">
                <a:solidFill>
                  <a:schemeClr val="tx1"/>
                </a:solidFill>
                <a:latin typeface="Courier"/>
                <a:cs typeface="Courier"/>
              </a:rPr>
              <a:t>. . .</a:t>
            </a:r>
          </a:p>
          <a:p>
            <a:pPr marL="76200">
              <a:buSzPct val="100000"/>
            </a:pPr>
            <a:r>
              <a:rPr lang="en" sz="1800" dirty="0">
                <a:solidFill>
                  <a:srgbClr val="0000FF"/>
                </a:solidFill>
                <a:latin typeface="Courier"/>
                <a:cs typeface="Courier"/>
              </a:rPr>
              <a:t>while</a:t>
            </a:r>
            <a:r>
              <a:rPr lang="en" sz="1800" dirty="0">
                <a:latin typeface="Courier"/>
                <a:cs typeface="Courier"/>
              </a:rPr>
              <a:t> </a:t>
            </a:r>
            <a:r>
              <a:rPr lang="en" sz="1800" dirty="0" err="1">
                <a:latin typeface="Courier"/>
                <a:cs typeface="Courier"/>
              </a:rPr>
              <a:t>perfGoalNotMet</a:t>
            </a:r>
            <a:r>
              <a:rPr lang="en" sz="1800" dirty="0">
                <a:latin typeface="Courier"/>
                <a:cs typeface="Courier"/>
              </a:rPr>
              <a:t>:</a:t>
            </a:r>
          </a:p>
          <a:p>
            <a:pPr marL="76200">
              <a:buSzPct val="100000"/>
            </a:pPr>
            <a:endParaRPr lang="en" sz="1800" dirty="0">
              <a:latin typeface="Courier"/>
              <a:cs typeface="Courier"/>
            </a:endParaRPr>
          </a:p>
          <a:p>
            <a:pPr marL="76200">
              <a:buSzPct val="100000"/>
            </a:pPr>
            <a:r>
              <a:rPr lang="en" sz="1800" dirty="0">
                <a:latin typeface="Courier"/>
                <a:cs typeface="Courier"/>
              </a:rPr>
              <a:t>	</a:t>
            </a:r>
            <a:r>
              <a:rPr lang="en" sz="1800" dirty="0" err="1">
                <a:latin typeface="Courier"/>
                <a:cs typeface="Courier"/>
              </a:rPr>
              <a:t>X_batch</a:t>
            </a:r>
            <a:r>
              <a:rPr lang="en" sz="1800" dirty="0">
                <a:latin typeface="Courier"/>
                <a:cs typeface="Courier"/>
              </a:rPr>
              <a:t> = </a:t>
            </a:r>
            <a:r>
              <a:rPr lang="en" sz="1800" dirty="0" err="1">
                <a:latin typeface="Courier"/>
                <a:cs typeface="Courier"/>
              </a:rPr>
              <a:t>select_random_subsample</a:t>
            </a:r>
            <a:r>
              <a:rPr lang="en" sz="1800" dirty="0">
                <a:latin typeface="Courier"/>
                <a:cs typeface="Courier"/>
              </a:rPr>
              <a:t>(X)</a:t>
            </a:r>
          </a:p>
          <a:p>
            <a:pPr marL="76200">
              <a:buSzPct val="100000"/>
            </a:pPr>
            <a:r>
              <a:rPr lang="en" sz="1800" dirty="0">
                <a:latin typeface="Courier"/>
                <a:cs typeface="Courier"/>
              </a:rPr>
              <a:t>	gradient = </a:t>
            </a:r>
            <a:r>
              <a:rPr lang="en" sz="1800" dirty="0" err="1">
                <a:latin typeface="Courier"/>
                <a:cs typeface="Courier"/>
              </a:rPr>
              <a:t>eval_gradient</a:t>
            </a:r>
            <a:r>
              <a:rPr lang="en" sz="1800" dirty="0">
                <a:latin typeface="Courier"/>
                <a:cs typeface="Courier"/>
              </a:rPr>
              <a:t>(@loss, </a:t>
            </a:r>
            <a:r>
              <a:rPr lang="en" sz="1800" dirty="0" err="1">
                <a:latin typeface="Courier"/>
                <a:cs typeface="Courier"/>
              </a:rPr>
              <a:t>X_batch</a:t>
            </a:r>
            <a:r>
              <a:rPr lang="en" sz="1800" dirty="0">
                <a:latin typeface="Courier"/>
                <a:cs typeface="Courier"/>
              </a:rPr>
              <a:t>, W)</a:t>
            </a:r>
          </a:p>
          <a:p>
            <a:pPr marL="76200">
              <a:buSzPct val="100000"/>
            </a:pPr>
            <a:r>
              <a:rPr lang="en" sz="1800" dirty="0">
                <a:latin typeface="Courier"/>
                <a:cs typeface="Courier"/>
              </a:rPr>
              <a:t>	</a:t>
            </a:r>
            <a:r>
              <a:rPr lang="mr-IN" sz="1800" dirty="0">
                <a:latin typeface="Courier"/>
                <a:cs typeface="Courier"/>
              </a:rPr>
              <a:t>. . . </a:t>
            </a:r>
            <a:endParaRPr lang="en" sz="1800" dirty="0">
              <a:latin typeface="Courier"/>
              <a:cs typeface="Courier"/>
            </a:endParaRPr>
          </a:p>
          <a:p>
            <a:pPr marL="114300" lvl="0" rtl="0">
              <a:spcBef>
                <a:spcPts val="0"/>
              </a:spcBef>
              <a:buSzPct val="100000"/>
            </a:pPr>
            <a:endParaRPr lang="en" sz="1800" dirty="0"/>
          </a:p>
          <a:p>
            <a:pPr marL="114300" lvl="0" rtl="0">
              <a:spcBef>
                <a:spcPts val="0"/>
              </a:spcBef>
              <a:buSzPct val="100000"/>
            </a:pPr>
            <a:endParaRPr lang="en" sz="1800" dirty="0"/>
          </a:p>
        </p:txBody>
      </p:sp>
      <p:sp>
        <p:nvSpPr>
          <p:cNvPr id="1138" name="Shape 1138"/>
          <p:cNvSpPr txBox="1"/>
          <p:nvPr/>
        </p:nvSpPr>
        <p:spPr>
          <a:xfrm>
            <a:off x="339025" y="3636925"/>
            <a:ext cx="8317914" cy="88996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" sz="1800" dirty="0"/>
              <a:t>Common mini-batch sizes are 32/64/128 examples</a:t>
            </a:r>
          </a:p>
          <a:p>
            <a:pPr lvl="0"/>
            <a:r>
              <a:rPr lang="en" sz="1800" dirty="0"/>
              <a:t>e.g. </a:t>
            </a:r>
            <a:r>
              <a:rPr lang="en" sz="1800" dirty="0" err="1"/>
              <a:t>Krizhevsky’s</a:t>
            </a:r>
            <a:r>
              <a:rPr lang="en" sz="1800" dirty="0"/>
              <a:t> ILSVRC </a:t>
            </a:r>
            <a:r>
              <a:rPr lang="en" sz="1800" dirty="0" err="1"/>
              <a:t>ConvNet</a:t>
            </a:r>
            <a:r>
              <a:rPr lang="en" sz="1800" dirty="0"/>
              <a:t> used 256 examples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Shape 534"/>
          <p:cNvSpPr txBox="1"/>
          <p:nvPr/>
        </p:nvSpPr>
        <p:spPr>
          <a:xfrm>
            <a:off x="212775" y="312235"/>
            <a:ext cx="8548200" cy="97015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285750" lvl="0" indent="-28575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1800" dirty="0"/>
              <a:t>32x32 input convolved repeatedly with 5x5 filters shrinks volumes spatially!</a:t>
            </a:r>
          </a:p>
          <a:p>
            <a:pPr lvl="0" rtl="0">
              <a:spcBef>
                <a:spcPts val="0"/>
              </a:spcBef>
            </a:pPr>
            <a:r>
              <a:rPr lang="en" sz="1800" dirty="0"/>
              <a:t>(32 </a:t>
            </a:r>
            <a:r>
              <a:rPr lang="en-US" sz="1800" dirty="0"/>
              <a:t>=</a:t>
            </a:r>
            <a:r>
              <a:rPr lang="en" sz="1800" dirty="0"/>
              <a:t>&gt; 28 </a:t>
            </a:r>
            <a:r>
              <a:rPr lang="en-US" sz="1800" dirty="0"/>
              <a:t>=</a:t>
            </a:r>
            <a:r>
              <a:rPr lang="en" sz="1800" dirty="0"/>
              <a:t>&gt; 24 ...)</a:t>
            </a:r>
            <a:endParaRPr lang="en-US" sz="1800" dirty="0"/>
          </a:p>
          <a:p>
            <a:pPr marL="285750" lvl="0" indent="-28575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1800" dirty="0"/>
              <a:t>Shrinking too fast is not good, doesn’t work well.</a:t>
            </a:r>
          </a:p>
        </p:txBody>
      </p:sp>
      <p:sp>
        <p:nvSpPr>
          <p:cNvPr id="535" name="Shape 535"/>
          <p:cNvSpPr/>
          <p:nvPr/>
        </p:nvSpPr>
        <p:spPr>
          <a:xfrm>
            <a:off x="212775" y="1583150"/>
            <a:ext cx="956400" cy="2757900"/>
          </a:xfrm>
          <a:prstGeom prst="cube">
            <a:avLst>
              <a:gd name="adj" fmla="val 77711"/>
            </a:avLst>
          </a:prstGeom>
          <a:solidFill>
            <a:srgbClr val="F4CCCC">
              <a:alpha val="51920"/>
            </a:srgbClr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36" name="Shape 536"/>
          <p:cNvSpPr txBox="1"/>
          <p:nvPr/>
        </p:nvSpPr>
        <p:spPr>
          <a:xfrm>
            <a:off x="825400" y="3883150"/>
            <a:ext cx="491700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32</a:t>
            </a:r>
          </a:p>
        </p:txBody>
      </p:sp>
      <p:sp>
        <p:nvSpPr>
          <p:cNvPr id="537" name="Shape 537"/>
          <p:cNvSpPr txBox="1"/>
          <p:nvPr/>
        </p:nvSpPr>
        <p:spPr>
          <a:xfrm>
            <a:off x="1189700" y="1809975"/>
            <a:ext cx="491700" cy="28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32</a:t>
            </a:r>
          </a:p>
        </p:txBody>
      </p:sp>
      <p:sp>
        <p:nvSpPr>
          <p:cNvPr id="538" name="Shape 538"/>
          <p:cNvSpPr txBox="1"/>
          <p:nvPr/>
        </p:nvSpPr>
        <p:spPr>
          <a:xfrm>
            <a:off x="154787" y="4274782"/>
            <a:ext cx="491700" cy="182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</a:t>
            </a:r>
          </a:p>
        </p:txBody>
      </p:sp>
      <p:cxnSp>
        <p:nvCxnSpPr>
          <p:cNvPr id="539" name="Shape 539"/>
          <p:cNvCxnSpPr/>
          <p:nvPr/>
        </p:nvCxnSpPr>
        <p:spPr>
          <a:xfrm>
            <a:off x="1517575" y="2861800"/>
            <a:ext cx="987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540" name="Shape 540"/>
          <p:cNvSpPr txBox="1"/>
          <p:nvPr/>
        </p:nvSpPr>
        <p:spPr>
          <a:xfrm>
            <a:off x="1556900" y="2876050"/>
            <a:ext cx="9875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CONV,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ReLU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e.g. 6 5x5x3 filters</a:t>
            </a:r>
          </a:p>
        </p:txBody>
      </p:sp>
      <p:sp>
        <p:nvSpPr>
          <p:cNvPr id="541" name="Shape 541"/>
          <p:cNvSpPr/>
          <p:nvPr/>
        </p:nvSpPr>
        <p:spPr>
          <a:xfrm>
            <a:off x="2727375" y="1583150"/>
            <a:ext cx="956400" cy="2757900"/>
          </a:xfrm>
          <a:prstGeom prst="cube">
            <a:avLst>
              <a:gd name="adj" fmla="val 77711"/>
            </a:avLst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42" name="Shape 542"/>
          <p:cNvSpPr txBox="1"/>
          <p:nvPr/>
        </p:nvSpPr>
        <p:spPr>
          <a:xfrm>
            <a:off x="3340000" y="3883150"/>
            <a:ext cx="491700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28</a:t>
            </a:r>
          </a:p>
        </p:txBody>
      </p:sp>
      <p:sp>
        <p:nvSpPr>
          <p:cNvPr id="543" name="Shape 543"/>
          <p:cNvSpPr txBox="1"/>
          <p:nvPr/>
        </p:nvSpPr>
        <p:spPr>
          <a:xfrm>
            <a:off x="3704300" y="1809975"/>
            <a:ext cx="491700" cy="28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28</a:t>
            </a:r>
          </a:p>
        </p:txBody>
      </p:sp>
      <p:sp>
        <p:nvSpPr>
          <p:cNvPr id="544" name="Shape 544"/>
          <p:cNvSpPr txBox="1"/>
          <p:nvPr/>
        </p:nvSpPr>
        <p:spPr>
          <a:xfrm>
            <a:off x="2669387" y="4274782"/>
            <a:ext cx="491700" cy="182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6</a:t>
            </a:r>
          </a:p>
        </p:txBody>
      </p:sp>
      <p:cxnSp>
        <p:nvCxnSpPr>
          <p:cNvPr id="545" name="Shape 545"/>
          <p:cNvCxnSpPr/>
          <p:nvPr/>
        </p:nvCxnSpPr>
        <p:spPr>
          <a:xfrm>
            <a:off x="4260775" y="2861800"/>
            <a:ext cx="987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546" name="Shape 546"/>
          <p:cNvSpPr txBox="1"/>
          <p:nvPr/>
        </p:nvSpPr>
        <p:spPr>
          <a:xfrm>
            <a:off x="4300100" y="2876050"/>
            <a:ext cx="10632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CONV,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ReLU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38761D"/>
                </a:solidFill>
              </a:rPr>
              <a:t>e.g. 10 5x5x</a:t>
            </a:r>
            <a:r>
              <a:rPr lang="en" sz="1800" b="1">
                <a:solidFill>
                  <a:srgbClr val="38761D"/>
                </a:solidFill>
              </a:rPr>
              <a:t>6 </a:t>
            </a:r>
            <a:r>
              <a:rPr lang="en" sz="1800">
                <a:solidFill>
                  <a:srgbClr val="38761D"/>
                </a:solidFill>
              </a:rPr>
              <a:t>filters</a:t>
            </a:r>
          </a:p>
        </p:txBody>
      </p:sp>
      <p:sp>
        <p:nvSpPr>
          <p:cNvPr id="547" name="Shape 547"/>
          <p:cNvSpPr/>
          <p:nvPr/>
        </p:nvSpPr>
        <p:spPr>
          <a:xfrm>
            <a:off x="5470575" y="1583150"/>
            <a:ext cx="956400" cy="2757900"/>
          </a:xfrm>
          <a:prstGeom prst="cube">
            <a:avLst>
              <a:gd name="adj" fmla="val 77711"/>
            </a:avLst>
          </a:prstGeom>
          <a:solidFill>
            <a:srgbClr val="D9EAD3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548" name="Shape 548"/>
          <p:cNvCxnSpPr/>
          <p:nvPr/>
        </p:nvCxnSpPr>
        <p:spPr>
          <a:xfrm>
            <a:off x="6851575" y="2861800"/>
            <a:ext cx="987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549" name="Shape 549"/>
          <p:cNvSpPr txBox="1"/>
          <p:nvPr/>
        </p:nvSpPr>
        <p:spPr>
          <a:xfrm>
            <a:off x="6890900" y="2876050"/>
            <a:ext cx="9875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CONV,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ReLU</a:t>
            </a:r>
          </a:p>
        </p:txBody>
      </p:sp>
      <p:sp>
        <p:nvSpPr>
          <p:cNvPr id="550" name="Shape 550"/>
          <p:cNvSpPr txBox="1"/>
          <p:nvPr/>
        </p:nvSpPr>
        <p:spPr>
          <a:xfrm>
            <a:off x="8107500" y="2617000"/>
            <a:ext cx="956400" cy="35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….</a:t>
            </a:r>
          </a:p>
        </p:txBody>
      </p:sp>
      <p:sp>
        <p:nvSpPr>
          <p:cNvPr id="551" name="Shape 551"/>
          <p:cNvSpPr txBox="1"/>
          <p:nvPr/>
        </p:nvSpPr>
        <p:spPr>
          <a:xfrm>
            <a:off x="5336387" y="4274782"/>
            <a:ext cx="491700" cy="182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10</a:t>
            </a:r>
          </a:p>
        </p:txBody>
      </p:sp>
      <p:sp>
        <p:nvSpPr>
          <p:cNvPr id="552" name="Shape 552"/>
          <p:cNvSpPr txBox="1"/>
          <p:nvPr/>
        </p:nvSpPr>
        <p:spPr>
          <a:xfrm>
            <a:off x="6083200" y="3883150"/>
            <a:ext cx="491700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24</a:t>
            </a:r>
          </a:p>
        </p:txBody>
      </p:sp>
      <p:sp>
        <p:nvSpPr>
          <p:cNvPr id="553" name="Shape 553"/>
          <p:cNvSpPr txBox="1"/>
          <p:nvPr/>
        </p:nvSpPr>
        <p:spPr>
          <a:xfrm>
            <a:off x="6447500" y="1809975"/>
            <a:ext cx="491700" cy="28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24</a:t>
            </a:r>
          </a:p>
        </p:txBody>
      </p:sp>
    </p:spTree>
    <p:extLst>
      <p:ext uri="{BB962C8B-B14F-4D97-AF65-F5344CB8AC3E}">
        <p14:creationId xmlns:p14="http://schemas.microsoft.com/office/powerpoint/2010/main" val="106761200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Shape 559"/>
          <p:cNvSpPr txBox="1"/>
          <p:nvPr/>
        </p:nvSpPr>
        <p:spPr>
          <a:xfrm>
            <a:off x="264125" y="209475"/>
            <a:ext cx="3014699" cy="73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Examples time:</a:t>
            </a:r>
          </a:p>
        </p:txBody>
      </p:sp>
      <p:sp>
        <p:nvSpPr>
          <p:cNvPr id="560" name="Shape 560"/>
          <p:cNvSpPr txBox="1"/>
          <p:nvPr/>
        </p:nvSpPr>
        <p:spPr>
          <a:xfrm>
            <a:off x="202800" y="1293275"/>
            <a:ext cx="5721299" cy="108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Input volume: </a:t>
            </a:r>
            <a:r>
              <a:rPr lang="en" sz="3000" b="1"/>
              <a:t>32x32x3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3000"/>
              <a:t>10 5x5 filters with stride 1, pad 2</a:t>
            </a:r>
          </a:p>
          <a:p>
            <a:pPr lvl="0" rtl="0">
              <a:spcBef>
                <a:spcPts val="0"/>
              </a:spcBef>
              <a:buNone/>
            </a:pPr>
            <a:endParaRPr sz="3000"/>
          </a:p>
          <a:p>
            <a:pPr lvl="0" rtl="0">
              <a:spcBef>
                <a:spcPts val="0"/>
              </a:spcBef>
              <a:buNone/>
            </a:pPr>
            <a:r>
              <a:rPr lang="en" sz="3000"/>
              <a:t>Output volume size: ?</a:t>
            </a:r>
          </a:p>
        </p:txBody>
      </p:sp>
      <p:sp>
        <p:nvSpPr>
          <p:cNvPr id="561" name="Shape 561"/>
          <p:cNvSpPr/>
          <p:nvPr/>
        </p:nvSpPr>
        <p:spPr>
          <a:xfrm>
            <a:off x="6564404" y="139650"/>
            <a:ext cx="713400" cy="2057400"/>
          </a:xfrm>
          <a:prstGeom prst="cube">
            <a:avLst>
              <a:gd name="adj" fmla="val 77711"/>
            </a:avLst>
          </a:prstGeom>
          <a:solidFill>
            <a:srgbClr val="F4CCCC">
              <a:alpha val="51920"/>
            </a:srgbClr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562" name="Shape 562"/>
          <p:cNvCxnSpPr/>
          <p:nvPr/>
        </p:nvCxnSpPr>
        <p:spPr>
          <a:xfrm>
            <a:off x="7385371" y="1093509"/>
            <a:ext cx="736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563" name="Shape 563"/>
          <p:cNvSpPr/>
          <p:nvPr/>
        </p:nvSpPr>
        <p:spPr>
          <a:xfrm>
            <a:off x="8287868" y="139650"/>
            <a:ext cx="713400" cy="2057400"/>
          </a:xfrm>
          <a:prstGeom prst="cube">
            <a:avLst>
              <a:gd name="adj" fmla="val 77711"/>
            </a:avLst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720286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Shape 569"/>
          <p:cNvSpPr txBox="1"/>
          <p:nvPr/>
        </p:nvSpPr>
        <p:spPr>
          <a:xfrm>
            <a:off x="264125" y="209475"/>
            <a:ext cx="3014699" cy="73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Examples time:</a:t>
            </a:r>
          </a:p>
        </p:txBody>
      </p:sp>
      <p:sp>
        <p:nvSpPr>
          <p:cNvPr id="570" name="Shape 570"/>
          <p:cNvSpPr txBox="1"/>
          <p:nvPr/>
        </p:nvSpPr>
        <p:spPr>
          <a:xfrm>
            <a:off x="202800" y="1293275"/>
            <a:ext cx="6008429" cy="36407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dirty="0"/>
              <a:t>Input volume: </a:t>
            </a:r>
            <a:r>
              <a:rPr lang="en" sz="3000" b="1" dirty="0">
                <a:solidFill>
                  <a:srgbClr val="0000FF"/>
                </a:solidFill>
              </a:rPr>
              <a:t>32x32</a:t>
            </a:r>
            <a:r>
              <a:rPr lang="en" sz="3000" b="1" dirty="0"/>
              <a:t>x3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3000" dirty="0">
                <a:solidFill>
                  <a:srgbClr val="FF0000"/>
                </a:solidFill>
              </a:rPr>
              <a:t>10</a:t>
            </a:r>
            <a:r>
              <a:rPr lang="en" sz="3000" dirty="0"/>
              <a:t> </a:t>
            </a:r>
            <a:r>
              <a:rPr lang="en" sz="3000" dirty="0">
                <a:solidFill>
                  <a:srgbClr val="FF00FF"/>
                </a:solidFill>
              </a:rPr>
              <a:t>5x5</a:t>
            </a:r>
            <a:r>
              <a:rPr lang="en" sz="3000" dirty="0"/>
              <a:t> filters with stride </a:t>
            </a:r>
            <a:r>
              <a:rPr lang="en" sz="3000" dirty="0">
                <a:solidFill>
                  <a:srgbClr val="38761D"/>
                </a:solidFill>
              </a:rPr>
              <a:t>1</a:t>
            </a:r>
            <a:r>
              <a:rPr lang="en" sz="3000" dirty="0"/>
              <a:t>, pad </a:t>
            </a:r>
            <a:r>
              <a:rPr lang="en" sz="3000" dirty="0">
                <a:solidFill>
                  <a:srgbClr val="9900FF"/>
                </a:solidFill>
              </a:rPr>
              <a:t>2</a:t>
            </a:r>
          </a:p>
          <a:p>
            <a:pPr lvl="0" rtl="0">
              <a:spcBef>
                <a:spcPts val="0"/>
              </a:spcBef>
              <a:buNone/>
            </a:pPr>
            <a:endParaRPr sz="3000" dirty="0"/>
          </a:p>
          <a:p>
            <a:pPr lvl="0" rtl="0">
              <a:spcBef>
                <a:spcPts val="0"/>
              </a:spcBef>
              <a:buNone/>
            </a:pPr>
            <a:r>
              <a:rPr lang="en" sz="3000" dirty="0"/>
              <a:t>Output volume size: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3000" dirty="0"/>
              <a:t>(</a:t>
            </a:r>
            <a:r>
              <a:rPr lang="en" sz="3000" dirty="0">
                <a:solidFill>
                  <a:srgbClr val="0000FF"/>
                </a:solidFill>
              </a:rPr>
              <a:t>32</a:t>
            </a:r>
            <a:r>
              <a:rPr lang="en" sz="3000" dirty="0"/>
              <a:t>+2*</a:t>
            </a:r>
            <a:r>
              <a:rPr lang="en" sz="3000" dirty="0">
                <a:solidFill>
                  <a:srgbClr val="9900FF"/>
                </a:solidFill>
              </a:rPr>
              <a:t>2</a:t>
            </a:r>
            <a:r>
              <a:rPr lang="en" sz="3000" dirty="0">
                <a:solidFill>
                  <a:schemeClr val="dk1"/>
                </a:solidFill>
              </a:rPr>
              <a:t>-</a:t>
            </a:r>
            <a:r>
              <a:rPr lang="en" sz="3000" dirty="0">
                <a:solidFill>
                  <a:srgbClr val="FF00FF"/>
                </a:solidFill>
              </a:rPr>
              <a:t>5</a:t>
            </a:r>
            <a:r>
              <a:rPr lang="en" sz="3000" dirty="0"/>
              <a:t>)/</a:t>
            </a:r>
            <a:r>
              <a:rPr lang="en" sz="3000" dirty="0">
                <a:solidFill>
                  <a:srgbClr val="38761D"/>
                </a:solidFill>
              </a:rPr>
              <a:t>1</a:t>
            </a:r>
            <a:r>
              <a:rPr lang="en" sz="3000" dirty="0"/>
              <a:t>+1 = 32 spatially,</a:t>
            </a:r>
          </a:p>
          <a:p>
            <a:pPr lvl="0" rtl="0">
              <a:spcBef>
                <a:spcPts val="0"/>
              </a:spcBef>
              <a:buNone/>
            </a:pPr>
            <a:r>
              <a:rPr lang="ro-RO" sz="3000" dirty="0"/>
              <a:t>s</a:t>
            </a:r>
            <a:r>
              <a:rPr lang="en" sz="3000" dirty="0"/>
              <a:t>o the volume is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3000" b="1" dirty="0"/>
              <a:t>32x32x</a:t>
            </a:r>
            <a:r>
              <a:rPr lang="en" sz="3000" b="1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571" name="Shape 571"/>
          <p:cNvSpPr/>
          <p:nvPr/>
        </p:nvSpPr>
        <p:spPr>
          <a:xfrm>
            <a:off x="6564404" y="139650"/>
            <a:ext cx="713400" cy="2057400"/>
          </a:xfrm>
          <a:prstGeom prst="cube">
            <a:avLst>
              <a:gd name="adj" fmla="val 77711"/>
            </a:avLst>
          </a:prstGeom>
          <a:solidFill>
            <a:srgbClr val="F4CCCC">
              <a:alpha val="51920"/>
            </a:srgbClr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572" name="Shape 572"/>
          <p:cNvCxnSpPr/>
          <p:nvPr/>
        </p:nvCxnSpPr>
        <p:spPr>
          <a:xfrm>
            <a:off x="7385371" y="1093509"/>
            <a:ext cx="736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573" name="Shape 573"/>
          <p:cNvSpPr/>
          <p:nvPr/>
        </p:nvSpPr>
        <p:spPr>
          <a:xfrm>
            <a:off x="8287868" y="139650"/>
            <a:ext cx="713400" cy="2057400"/>
          </a:xfrm>
          <a:prstGeom prst="cube">
            <a:avLst>
              <a:gd name="adj" fmla="val 77711"/>
            </a:avLst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362175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Shape 579"/>
          <p:cNvSpPr txBox="1"/>
          <p:nvPr/>
        </p:nvSpPr>
        <p:spPr>
          <a:xfrm>
            <a:off x="264125" y="209475"/>
            <a:ext cx="3014699" cy="73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Examples time:</a:t>
            </a:r>
          </a:p>
        </p:txBody>
      </p:sp>
      <p:sp>
        <p:nvSpPr>
          <p:cNvPr id="580" name="Shape 580"/>
          <p:cNvSpPr txBox="1"/>
          <p:nvPr/>
        </p:nvSpPr>
        <p:spPr>
          <a:xfrm>
            <a:off x="202800" y="1293275"/>
            <a:ext cx="6482700" cy="108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Input volume: </a:t>
            </a:r>
            <a:r>
              <a:rPr lang="en" sz="3000" b="1"/>
              <a:t>32x32x3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3000"/>
              <a:t>10 5x5 filters with stride 1, pad 2</a:t>
            </a:r>
          </a:p>
          <a:p>
            <a:pPr lvl="0" rtl="0">
              <a:spcBef>
                <a:spcPts val="0"/>
              </a:spcBef>
              <a:buNone/>
            </a:pPr>
            <a:endParaRPr sz="3000"/>
          </a:p>
          <a:p>
            <a:pPr lvl="0" rtl="0">
              <a:spcBef>
                <a:spcPts val="0"/>
              </a:spcBef>
              <a:buNone/>
            </a:pPr>
            <a:r>
              <a:rPr lang="en" sz="3000"/>
              <a:t>Number of parameters in this layer?</a:t>
            </a:r>
          </a:p>
        </p:txBody>
      </p:sp>
      <p:sp>
        <p:nvSpPr>
          <p:cNvPr id="581" name="Shape 581"/>
          <p:cNvSpPr/>
          <p:nvPr/>
        </p:nvSpPr>
        <p:spPr>
          <a:xfrm>
            <a:off x="6564404" y="139650"/>
            <a:ext cx="713400" cy="2057400"/>
          </a:xfrm>
          <a:prstGeom prst="cube">
            <a:avLst>
              <a:gd name="adj" fmla="val 77711"/>
            </a:avLst>
          </a:prstGeom>
          <a:solidFill>
            <a:srgbClr val="F4CCCC">
              <a:alpha val="51920"/>
            </a:srgbClr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582" name="Shape 582"/>
          <p:cNvCxnSpPr/>
          <p:nvPr/>
        </p:nvCxnSpPr>
        <p:spPr>
          <a:xfrm>
            <a:off x="7385371" y="1093509"/>
            <a:ext cx="736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583" name="Shape 583"/>
          <p:cNvSpPr/>
          <p:nvPr/>
        </p:nvSpPr>
        <p:spPr>
          <a:xfrm>
            <a:off x="8287868" y="139650"/>
            <a:ext cx="713400" cy="2057400"/>
          </a:xfrm>
          <a:prstGeom prst="cube">
            <a:avLst>
              <a:gd name="adj" fmla="val 77711"/>
            </a:avLst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288019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Shape 589"/>
          <p:cNvSpPr txBox="1"/>
          <p:nvPr/>
        </p:nvSpPr>
        <p:spPr>
          <a:xfrm>
            <a:off x="264125" y="209475"/>
            <a:ext cx="3014699" cy="73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Examples time:</a:t>
            </a:r>
          </a:p>
        </p:txBody>
      </p:sp>
      <p:sp>
        <p:nvSpPr>
          <p:cNvPr id="590" name="Shape 590"/>
          <p:cNvSpPr txBox="1"/>
          <p:nvPr/>
        </p:nvSpPr>
        <p:spPr>
          <a:xfrm>
            <a:off x="202800" y="1293275"/>
            <a:ext cx="8798468" cy="327872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dirty="0"/>
              <a:t>Input volume: </a:t>
            </a:r>
            <a:r>
              <a:rPr lang="en" sz="3000" b="1" dirty="0">
                <a:solidFill>
                  <a:srgbClr val="0000FF"/>
                </a:solidFill>
              </a:rPr>
              <a:t>32x32</a:t>
            </a:r>
            <a:r>
              <a:rPr lang="en" sz="3000" b="1" dirty="0"/>
              <a:t>x</a:t>
            </a:r>
            <a:r>
              <a:rPr lang="en" sz="3000" b="1" dirty="0">
                <a:solidFill>
                  <a:srgbClr val="FF9900"/>
                </a:solidFill>
              </a:rPr>
              <a:t>3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3000" dirty="0">
                <a:solidFill>
                  <a:srgbClr val="FF0000"/>
                </a:solidFill>
              </a:rPr>
              <a:t>10</a:t>
            </a:r>
            <a:r>
              <a:rPr lang="en" sz="3000" dirty="0">
                <a:solidFill>
                  <a:srgbClr val="FF00FF"/>
                </a:solidFill>
              </a:rPr>
              <a:t> 5x5</a:t>
            </a:r>
            <a:r>
              <a:rPr lang="en" sz="3000" dirty="0"/>
              <a:t> filters with stride 1, pad 2</a:t>
            </a:r>
          </a:p>
          <a:p>
            <a:pPr lvl="0" rtl="0">
              <a:spcBef>
                <a:spcPts val="0"/>
              </a:spcBef>
              <a:buNone/>
            </a:pPr>
            <a:endParaRPr sz="3000" dirty="0"/>
          </a:p>
          <a:p>
            <a:pPr lvl="0" rtl="0">
              <a:spcBef>
                <a:spcPts val="0"/>
              </a:spcBef>
              <a:buNone/>
            </a:pPr>
            <a:r>
              <a:rPr lang="en" sz="3000" dirty="0"/>
              <a:t>Number of parameters in this layer?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3000" dirty="0"/>
              <a:t>Each filter has </a:t>
            </a:r>
            <a:r>
              <a:rPr lang="en" sz="3000" dirty="0">
                <a:solidFill>
                  <a:srgbClr val="FF00FF"/>
                </a:solidFill>
              </a:rPr>
              <a:t>5*5</a:t>
            </a:r>
            <a:r>
              <a:rPr lang="en" sz="3000" dirty="0"/>
              <a:t>*</a:t>
            </a:r>
            <a:r>
              <a:rPr lang="en" sz="3000" dirty="0">
                <a:solidFill>
                  <a:srgbClr val="FF9900"/>
                </a:solidFill>
              </a:rPr>
              <a:t>3</a:t>
            </a:r>
            <a:r>
              <a:rPr lang="en" sz="3000" dirty="0"/>
              <a:t> + 1 = </a:t>
            </a:r>
            <a:r>
              <a:rPr lang="en" sz="3000" dirty="0">
                <a:solidFill>
                  <a:srgbClr val="38761D"/>
                </a:solidFill>
              </a:rPr>
              <a:t>76</a:t>
            </a:r>
            <a:r>
              <a:rPr lang="en" sz="3000" dirty="0"/>
              <a:t> params      </a:t>
            </a:r>
            <a:r>
              <a:rPr lang="en" sz="2000" dirty="0"/>
              <a:t>(+1 for bias)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3000" dirty="0"/>
              <a:t>=&gt; </a:t>
            </a:r>
            <a:r>
              <a:rPr lang="en" sz="3000" dirty="0">
                <a:solidFill>
                  <a:srgbClr val="38761D"/>
                </a:solidFill>
              </a:rPr>
              <a:t>76</a:t>
            </a:r>
            <a:r>
              <a:rPr lang="en" sz="3000" dirty="0"/>
              <a:t>*</a:t>
            </a:r>
            <a:r>
              <a:rPr lang="en" sz="3000" dirty="0">
                <a:solidFill>
                  <a:srgbClr val="FF0000"/>
                </a:solidFill>
              </a:rPr>
              <a:t>10</a:t>
            </a:r>
            <a:r>
              <a:rPr lang="en" sz="3000" dirty="0"/>
              <a:t> = </a:t>
            </a:r>
            <a:r>
              <a:rPr lang="en" sz="3000" b="1" dirty="0"/>
              <a:t>760</a:t>
            </a:r>
          </a:p>
        </p:txBody>
      </p:sp>
      <p:sp>
        <p:nvSpPr>
          <p:cNvPr id="591" name="Shape 591"/>
          <p:cNvSpPr/>
          <p:nvPr/>
        </p:nvSpPr>
        <p:spPr>
          <a:xfrm>
            <a:off x="6564404" y="139650"/>
            <a:ext cx="713400" cy="2057400"/>
          </a:xfrm>
          <a:prstGeom prst="cube">
            <a:avLst>
              <a:gd name="adj" fmla="val 77711"/>
            </a:avLst>
          </a:prstGeom>
          <a:solidFill>
            <a:srgbClr val="F4CCCC">
              <a:alpha val="51920"/>
            </a:srgbClr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592" name="Shape 592"/>
          <p:cNvCxnSpPr/>
          <p:nvPr/>
        </p:nvCxnSpPr>
        <p:spPr>
          <a:xfrm>
            <a:off x="7385371" y="1093509"/>
            <a:ext cx="736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593" name="Shape 593"/>
          <p:cNvSpPr/>
          <p:nvPr/>
        </p:nvSpPr>
        <p:spPr>
          <a:xfrm>
            <a:off x="8287868" y="139650"/>
            <a:ext cx="713400" cy="2057400"/>
          </a:xfrm>
          <a:prstGeom prst="cube">
            <a:avLst>
              <a:gd name="adj" fmla="val 77711"/>
            </a:avLst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913454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hape 599">
            <a:extLst>
              <a:ext uri="{FF2B5EF4-FFF2-40B4-BE49-F238E27FC236}">
                <a16:creationId xmlns:a16="http://schemas.microsoft.com/office/drawing/2014/main" id="{7EFC81DA-9F12-9C4D-8A82-FFFDE718712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045" y="617896"/>
            <a:ext cx="8065910" cy="3907708"/>
          </a:xfrm>
          <a:prstGeom prst="rect">
            <a:avLst/>
          </a:prstGeom>
          <a:noFill/>
          <a:ln>
            <a:noFill/>
          </a:ln>
        </p:spPr>
      </p:pic>
      <p:sp>
        <p:nvSpPr>
          <p:cNvPr id="606" name="Shape 606"/>
          <p:cNvSpPr txBox="1"/>
          <p:nvPr/>
        </p:nvSpPr>
        <p:spPr>
          <a:xfrm>
            <a:off x="4685925" y="90350"/>
            <a:ext cx="4791600" cy="237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FF0000"/>
                </a:solidFill>
              </a:rPr>
              <a:t>Common settings:</a:t>
            </a:r>
          </a:p>
          <a:p>
            <a:pPr lvl="0" rtl="0">
              <a:spcBef>
                <a:spcPts val="0"/>
              </a:spcBef>
              <a:buNone/>
            </a:pPr>
            <a:endParaRPr sz="1800">
              <a:solidFill>
                <a:srgbClr val="FF0000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FF0000"/>
                </a:solidFill>
              </a:rPr>
              <a:t>K = (powers of 2, e.g. 32, 64, 128, 512)</a:t>
            </a:r>
          </a:p>
          <a:p>
            <a:pPr marL="457200" lvl="0" indent="-342900" rtl="0">
              <a:spcBef>
                <a:spcPts val="0"/>
              </a:spcBef>
              <a:buClr>
                <a:srgbClr val="FF0000"/>
              </a:buClr>
              <a:buSzPct val="100000"/>
              <a:buChar char="-"/>
            </a:pPr>
            <a:r>
              <a:rPr lang="en" sz="1800">
                <a:solidFill>
                  <a:srgbClr val="FF0000"/>
                </a:solidFill>
              </a:rPr>
              <a:t>F = 3, S = 1, P = 1</a:t>
            </a:r>
          </a:p>
          <a:p>
            <a:pPr marL="457200" lvl="0" indent="-342900" rtl="0">
              <a:spcBef>
                <a:spcPts val="0"/>
              </a:spcBef>
              <a:buClr>
                <a:srgbClr val="FF0000"/>
              </a:buClr>
              <a:buSzPct val="100000"/>
              <a:buChar char="-"/>
            </a:pPr>
            <a:r>
              <a:rPr lang="en" sz="1800">
                <a:solidFill>
                  <a:srgbClr val="FF0000"/>
                </a:solidFill>
              </a:rPr>
              <a:t>F = 5, S = 1, P = 2</a:t>
            </a:r>
          </a:p>
          <a:p>
            <a:pPr marL="457200" lvl="0" indent="-342900" rtl="0">
              <a:spcBef>
                <a:spcPts val="0"/>
              </a:spcBef>
              <a:buClr>
                <a:srgbClr val="FF0000"/>
              </a:buClr>
              <a:buSzPct val="100000"/>
              <a:buChar char="-"/>
            </a:pPr>
            <a:r>
              <a:rPr lang="en" sz="1800">
                <a:solidFill>
                  <a:srgbClr val="FF0000"/>
                </a:solidFill>
              </a:rPr>
              <a:t>F = 5, S = 2, P = ? (whatever fits)</a:t>
            </a:r>
          </a:p>
          <a:p>
            <a:pPr marL="457200" lvl="0" indent="-342900" rtl="0">
              <a:spcBef>
                <a:spcPts val="0"/>
              </a:spcBef>
              <a:buClr>
                <a:srgbClr val="FF0000"/>
              </a:buClr>
              <a:buSzPct val="100000"/>
              <a:buChar char="-"/>
            </a:pPr>
            <a:r>
              <a:rPr lang="en" sz="1800">
                <a:solidFill>
                  <a:srgbClr val="FF0000"/>
                </a:solidFill>
              </a:rPr>
              <a:t>F = 1, S = 1, P = 0</a:t>
            </a:r>
          </a:p>
        </p:txBody>
      </p:sp>
      <p:sp>
        <p:nvSpPr>
          <p:cNvPr id="607" name="Shape 607"/>
          <p:cNvSpPr/>
          <p:nvPr/>
        </p:nvSpPr>
        <p:spPr>
          <a:xfrm>
            <a:off x="1049860" y="1576614"/>
            <a:ext cx="2853068" cy="972834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994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6" grpId="0"/>
      <p:bldP spid="607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Shape 613"/>
          <p:cNvSpPr txBox="1"/>
          <p:nvPr/>
        </p:nvSpPr>
        <p:spPr>
          <a:xfrm>
            <a:off x="384725" y="187900"/>
            <a:ext cx="8499900" cy="948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400" dirty="0"/>
              <a:t>B</a:t>
            </a:r>
            <a:r>
              <a:rPr lang="en" sz="2400" dirty="0"/>
              <a:t>tw, 1x1 convolutional layers make perfect sense</a:t>
            </a:r>
          </a:p>
        </p:txBody>
      </p:sp>
      <p:sp>
        <p:nvSpPr>
          <p:cNvPr id="614" name="Shape 614"/>
          <p:cNvSpPr/>
          <p:nvPr/>
        </p:nvSpPr>
        <p:spPr>
          <a:xfrm>
            <a:off x="902679" y="1099725"/>
            <a:ext cx="1685999" cy="2702700"/>
          </a:xfrm>
          <a:prstGeom prst="cube">
            <a:avLst>
              <a:gd name="adj" fmla="val 41438"/>
            </a:avLst>
          </a:prstGeom>
          <a:solidFill>
            <a:srgbClr val="C9DAF8">
              <a:alpha val="42690"/>
            </a:srgbClr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15" name="Shape 615"/>
          <p:cNvSpPr txBox="1"/>
          <p:nvPr/>
        </p:nvSpPr>
        <p:spPr>
          <a:xfrm>
            <a:off x="1156929" y="3766450"/>
            <a:ext cx="482999" cy="34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64</a:t>
            </a:r>
          </a:p>
        </p:txBody>
      </p:sp>
      <p:sp>
        <p:nvSpPr>
          <p:cNvPr id="616" name="Shape 616"/>
          <p:cNvSpPr txBox="1"/>
          <p:nvPr/>
        </p:nvSpPr>
        <p:spPr>
          <a:xfrm>
            <a:off x="2190754" y="3377325"/>
            <a:ext cx="482999" cy="34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56</a:t>
            </a:r>
          </a:p>
        </p:txBody>
      </p:sp>
      <p:sp>
        <p:nvSpPr>
          <p:cNvPr id="617" name="Shape 617"/>
          <p:cNvSpPr txBox="1"/>
          <p:nvPr/>
        </p:nvSpPr>
        <p:spPr>
          <a:xfrm>
            <a:off x="2593979" y="1941412"/>
            <a:ext cx="482999" cy="34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56</a:t>
            </a:r>
          </a:p>
        </p:txBody>
      </p:sp>
      <p:cxnSp>
        <p:nvCxnSpPr>
          <p:cNvPr id="618" name="Shape 618"/>
          <p:cNvCxnSpPr/>
          <p:nvPr/>
        </p:nvCxnSpPr>
        <p:spPr>
          <a:xfrm>
            <a:off x="3765779" y="2478375"/>
            <a:ext cx="1556699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619" name="Shape 619"/>
          <p:cNvSpPr txBox="1"/>
          <p:nvPr/>
        </p:nvSpPr>
        <p:spPr>
          <a:xfrm>
            <a:off x="3819479" y="1712825"/>
            <a:ext cx="1780500" cy="429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1x1 CONV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with 32 filters</a:t>
            </a:r>
          </a:p>
        </p:txBody>
      </p:sp>
      <p:sp>
        <p:nvSpPr>
          <p:cNvPr id="620" name="Shape 620"/>
          <p:cNvSpPr/>
          <p:nvPr/>
        </p:nvSpPr>
        <p:spPr>
          <a:xfrm>
            <a:off x="6074454" y="1099725"/>
            <a:ext cx="1149300" cy="2702700"/>
          </a:xfrm>
          <a:prstGeom prst="cube">
            <a:avLst>
              <a:gd name="adj" fmla="val 49731"/>
            </a:avLst>
          </a:prstGeom>
          <a:solidFill>
            <a:srgbClr val="C9DAF8">
              <a:alpha val="42690"/>
            </a:srgbClr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21" name="Shape 621"/>
          <p:cNvSpPr txBox="1"/>
          <p:nvPr/>
        </p:nvSpPr>
        <p:spPr>
          <a:xfrm>
            <a:off x="6096654" y="3766450"/>
            <a:ext cx="482999" cy="34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32</a:t>
            </a:r>
          </a:p>
        </p:txBody>
      </p:sp>
      <p:sp>
        <p:nvSpPr>
          <p:cNvPr id="622" name="Shape 622"/>
          <p:cNvSpPr txBox="1"/>
          <p:nvPr/>
        </p:nvSpPr>
        <p:spPr>
          <a:xfrm>
            <a:off x="7054279" y="3453525"/>
            <a:ext cx="482999" cy="34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56</a:t>
            </a:r>
          </a:p>
        </p:txBody>
      </p:sp>
      <p:sp>
        <p:nvSpPr>
          <p:cNvPr id="623" name="Shape 623"/>
          <p:cNvSpPr txBox="1"/>
          <p:nvPr/>
        </p:nvSpPr>
        <p:spPr>
          <a:xfrm>
            <a:off x="7430354" y="2120412"/>
            <a:ext cx="482999" cy="34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56</a:t>
            </a:r>
          </a:p>
        </p:txBody>
      </p:sp>
      <p:sp>
        <p:nvSpPr>
          <p:cNvPr id="624" name="Shape 624"/>
          <p:cNvSpPr txBox="1"/>
          <p:nvPr/>
        </p:nvSpPr>
        <p:spPr>
          <a:xfrm>
            <a:off x="3416579" y="2495825"/>
            <a:ext cx="2451275" cy="60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(each filter has size 1x1x64, and performs a 64-dimensional dot product)</a:t>
            </a:r>
          </a:p>
        </p:txBody>
      </p:sp>
    </p:spTree>
    <p:extLst>
      <p:ext uri="{BB962C8B-B14F-4D97-AF65-F5344CB8AC3E}">
        <p14:creationId xmlns:p14="http://schemas.microsoft.com/office/powerpoint/2010/main" val="173227548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2" name="Shape 7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8370"/>
            <a:ext cx="9143999" cy="4378919"/>
          </a:xfrm>
          <a:prstGeom prst="rect">
            <a:avLst/>
          </a:prstGeom>
          <a:noFill/>
          <a:ln>
            <a:noFill/>
          </a:ln>
        </p:spPr>
      </p:pic>
      <p:sp>
        <p:nvSpPr>
          <p:cNvPr id="743" name="Shape 743"/>
          <p:cNvSpPr txBox="1"/>
          <p:nvPr/>
        </p:nvSpPr>
        <p:spPr>
          <a:xfrm>
            <a:off x="43175" y="15349"/>
            <a:ext cx="6394748" cy="42562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sz="2000" dirty="0"/>
              <a:t>T</a:t>
            </a:r>
            <a:r>
              <a:rPr lang="en" sz="2000" dirty="0"/>
              <a:t>wo more layers to go: POOL/FC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9" name="Shape 7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8638" y="1628079"/>
            <a:ext cx="4226723" cy="3338613"/>
          </a:xfrm>
          <a:prstGeom prst="rect">
            <a:avLst/>
          </a:prstGeom>
          <a:noFill/>
          <a:ln>
            <a:noFill/>
          </a:ln>
        </p:spPr>
      </p:pic>
      <p:sp>
        <p:nvSpPr>
          <p:cNvPr id="750" name="Shape 750"/>
          <p:cNvSpPr txBox="1"/>
          <p:nvPr/>
        </p:nvSpPr>
        <p:spPr>
          <a:xfrm>
            <a:off x="222200" y="36325"/>
            <a:ext cx="8810699" cy="164750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000" dirty="0"/>
              <a:t>Pooling layer</a:t>
            </a:r>
          </a:p>
          <a:p>
            <a:pPr lvl="0" algn="ctr" rtl="0">
              <a:spcBef>
                <a:spcPts val="0"/>
              </a:spcBef>
              <a:buNone/>
            </a:pPr>
            <a:endParaRPr lang="en" sz="2000" dirty="0"/>
          </a:p>
          <a:p>
            <a:pPr marL="457200" lvl="0" indent="-342900" rtl="0"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en" sz="1800" dirty="0">
                <a:solidFill>
                  <a:schemeClr val="dk1"/>
                </a:solidFill>
              </a:rPr>
              <a:t>Makes the representations smaller and more manageable </a:t>
            </a:r>
          </a:p>
          <a:p>
            <a:pPr marL="457200" lvl="0" indent="-342900" rtl="0"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en" sz="1800" dirty="0"/>
              <a:t>Operates over each activation map independently:</a:t>
            </a:r>
          </a:p>
          <a:p>
            <a:pPr lvl="0" rtl="0">
              <a:spcBef>
                <a:spcPts val="0"/>
              </a:spcBef>
              <a:buNone/>
            </a:pPr>
            <a:endParaRPr sz="1800" dirty="0"/>
          </a:p>
        </p:txBody>
      </p:sp>
    </p:spTree>
    <p:extLst>
      <p:ext uri="{BB962C8B-B14F-4D97-AF65-F5344CB8AC3E}">
        <p14:creationId xmlns:p14="http://schemas.microsoft.com/office/powerpoint/2010/main" val="59192182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56" name="Shape 756"/>
          <p:cNvGraphicFramePr/>
          <p:nvPr/>
        </p:nvGraphicFramePr>
        <p:xfrm>
          <a:off x="952500" y="1409700"/>
          <a:ext cx="2423500" cy="2423500"/>
        </p:xfrm>
        <a:graphic>
          <a:graphicData uri="http://schemas.openxmlformats.org/drawingml/2006/table">
            <a:tbl>
              <a:tblPr>
                <a:noFill/>
                <a:tableStyleId>{A1A66B38-5008-4EB1-977E-EC44ADA88DE1}</a:tableStyleId>
              </a:tblPr>
              <a:tblGrid>
                <a:gridCol w="605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5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58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58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0587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1</a:t>
                      </a:r>
                    </a:p>
                  </a:txBody>
                  <a:tcPr marL="91425" marR="91425" marT="91425" marB="91425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1</a:t>
                      </a:r>
                    </a:p>
                  </a:txBody>
                  <a:tcPr marL="91425" marR="91425" marT="91425" marB="91425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2</a:t>
                      </a:r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4</a:t>
                      </a:r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587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5</a:t>
                      </a:r>
                    </a:p>
                  </a:txBody>
                  <a:tcPr marL="91425" marR="91425" marT="91425" marB="91425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6</a:t>
                      </a:r>
                    </a:p>
                  </a:txBody>
                  <a:tcPr marL="91425" marR="91425" marT="91425" marB="91425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7</a:t>
                      </a:r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8</a:t>
                      </a:r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587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3</a:t>
                      </a:r>
                    </a:p>
                  </a:txBody>
                  <a:tcPr marL="91425" marR="91425" marT="91425" marB="91425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2</a:t>
                      </a:r>
                    </a:p>
                  </a:txBody>
                  <a:tcPr marL="91425" marR="91425" marT="91425" marB="91425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1</a:t>
                      </a:r>
                    </a:p>
                  </a:txBody>
                  <a:tcPr marL="91425" marR="91425" marT="91425" marB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0</a:t>
                      </a:r>
                    </a:p>
                  </a:txBody>
                  <a:tcPr marL="91425" marR="91425" marT="91425" marB="91425"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587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1</a:t>
                      </a:r>
                    </a:p>
                  </a:txBody>
                  <a:tcPr marL="91425" marR="91425" marT="91425" marB="91425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2</a:t>
                      </a:r>
                    </a:p>
                  </a:txBody>
                  <a:tcPr marL="91425" marR="91425" marT="91425" marB="91425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3</a:t>
                      </a:r>
                    </a:p>
                  </a:txBody>
                  <a:tcPr marL="91425" marR="91425" marT="91425" marB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4</a:t>
                      </a:r>
                    </a:p>
                  </a:txBody>
                  <a:tcPr marL="91425" marR="91425" marT="91425" marB="91425"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57" name="Shape 757"/>
          <p:cNvSpPr txBox="1"/>
          <p:nvPr/>
        </p:nvSpPr>
        <p:spPr>
          <a:xfrm>
            <a:off x="931850" y="900125"/>
            <a:ext cx="2617199" cy="564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Single depth slice</a:t>
            </a:r>
          </a:p>
        </p:txBody>
      </p:sp>
      <p:cxnSp>
        <p:nvCxnSpPr>
          <p:cNvPr id="758" name="Shape 758"/>
          <p:cNvCxnSpPr/>
          <p:nvPr/>
        </p:nvCxnSpPr>
        <p:spPr>
          <a:xfrm rot="10800000">
            <a:off x="642925" y="1439450"/>
            <a:ext cx="0" cy="2363999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759" name="Shape 759"/>
          <p:cNvSpPr txBox="1"/>
          <p:nvPr/>
        </p:nvSpPr>
        <p:spPr>
          <a:xfrm>
            <a:off x="277525" y="1563825"/>
            <a:ext cx="389699" cy="46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x</a:t>
            </a:r>
          </a:p>
        </p:txBody>
      </p:sp>
      <p:cxnSp>
        <p:nvCxnSpPr>
          <p:cNvPr id="760" name="Shape 760"/>
          <p:cNvCxnSpPr/>
          <p:nvPr/>
        </p:nvCxnSpPr>
        <p:spPr>
          <a:xfrm>
            <a:off x="926000" y="4150675"/>
            <a:ext cx="24765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761" name="Shape 761"/>
          <p:cNvSpPr txBox="1"/>
          <p:nvPr/>
        </p:nvSpPr>
        <p:spPr>
          <a:xfrm>
            <a:off x="2878275" y="4081025"/>
            <a:ext cx="389699" cy="366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y</a:t>
            </a:r>
          </a:p>
        </p:txBody>
      </p:sp>
      <p:cxnSp>
        <p:nvCxnSpPr>
          <p:cNvPr id="762" name="Shape 762"/>
          <p:cNvCxnSpPr/>
          <p:nvPr/>
        </p:nvCxnSpPr>
        <p:spPr>
          <a:xfrm>
            <a:off x="3753700" y="2621450"/>
            <a:ext cx="20328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763" name="Shape 763"/>
          <p:cNvSpPr txBox="1"/>
          <p:nvPr/>
        </p:nvSpPr>
        <p:spPr>
          <a:xfrm>
            <a:off x="3482857" y="1844280"/>
            <a:ext cx="2675700" cy="72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 dirty="0"/>
              <a:t>max pool with 2x2 filters and stride 2</a:t>
            </a:r>
          </a:p>
        </p:txBody>
      </p:sp>
      <p:graphicFrame>
        <p:nvGraphicFramePr>
          <p:cNvPr id="764" name="Shape 764"/>
          <p:cNvGraphicFramePr/>
          <p:nvPr/>
        </p:nvGraphicFramePr>
        <p:xfrm>
          <a:off x="6622250" y="1976625"/>
          <a:ext cx="1211750" cy="1211750"/>
        </p:xfrm>
        <a:graphic>
          <a:graphicData uri="http://schemas.openxmlformats.org/drawingml/2006/table">
            <a:tbl>
              <a:tblPr>
                <a:noFill/>
                <a:tableStyleId>{A1A66B38-5008-4EB1-977E-EC44ADA88DE1}</a:tableStyleId>
              </a:tblPr>
              <a:tblGrid>
                <a:gridCol w="605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5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0587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6</a:t>
                      </a:r>
                    </a:p>
                  </a:txBody>
                  <a:tcPr marL="91425" marR="91425" marT="91425" marB="91425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8</a:t>
                      </a:r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587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3</a:t>
                      </a:r>
                    </a:p>
                  </a:txBody>
                  <a:tcPr marL="91425" marR="91425" marT="91425" marB="91425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4</a:t>
                      </a:r>
                    </a:p>
                  </a:txBody>
                  <a:tcPr marL="91425" marR="91425" marT="91425" marB="91425"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65" name="Shape 765"/>
          <p:cNvSpPr txBox="1"/>
          <p:nvPr/>
        </p:nvSpPr>
        <p:spPr>
          <a:xfrm>
            <a:off x="277525" y="47475"/>
            <a:ext cx="8576539" cy="662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000" dirty="0"/>
              <a:t>MAX Pooling</a:t>
            </a:r>
          </a:p>
          <a:p>
            <a:pPr lvl="0" rtl="0">
              <a:spcBef>
                <a:spcPts val="0"/>
              </a:spcBef>
              <a:buNone/>
            </a:pPr>
            <a:endParaRPr sz="3000" dirty="0"/>
          </a:p>
        </p:txBody>
      </p:sp>
    </p:spTree>
    <p:extLst>
      <p:ext uri="{BB962C8B-B14F-4D97-AF65-F5344CB8AC3E}">
        <p14:creationId xmlns:p14="http://schemas.microsoft.com/office/powerpoint/2010/main" val="39485686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4" name="Shape 11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397" y="810275"/>
            <a:ext cx="4405500" cy="3522949"/>
          </a:xfrm>
          <a:prstGeom prst="rect">
            <a:avLst/>
          </a:prstGeom>
          <a:noFill/>
          <a:ln>
            <a:noFill/>
          </a:ln>
        </p:spPr>
      </p:pic>
      <p:sp>
        <p:nvSpPr>
          <p:cNvPr id="1145" name="Shape 1145"/>
          <p:cNvSpPr txBox="1"/>
          <p:nvPr/>
        </p:nvSpPr>
        <p:spPr>
          <a:xfrm>
            <a:off x="4816750" y="659725"/>
            <a:ext cx="4164000" cy="3418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/>
              <a:t>Example of optimization progress while training a neural network with SGD. </a:t>
            </a:r>
          </a:p>
          <a:p>
            <a:pPr lvl="0" rtl="0">
              <a:spcBef>
                <a:spcPts val="0"/>
              </a:spcBef>
              <a:buNone/>
            </a:pPr>
            <a:endParaRPr sz="1800" dirty="0"/>
          </a:p>
          <a:p>
            <a:pPr lvl="0" rtl="0">
              <a:spcBef>
                <a:spcPts val="0"/>
              </a:spcBef>
              <a:buNone/>
            </a:pPr>
            <a:r>
              <a:rPr lang="en" sz="1800" dirty="0"/>
              <a:t>(Loss over mini-batches goes down over time)</a:t>
            </a:r>
          </a:p>
        </p:txBody>
      </p:sp>
    </p:spTree>
    <p:extLst>
      <p:ext uri="{BB962C8B-B14F-4D97-AF65-F5344CB8AC3E}">
        <p14:creationId xmlns:p14="http://schemas.microsoft.com/office/powerpoint/2010/main" val="312220567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7" name="Shape 7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562" y="1136874"/>
            <a:ext cx="6736355" cy="2977925"/>
          </a:xfrm>
          <a:prstGeom prst="rect">
            <a:avLst/>
          </a:prstGeom>
          <a:noFill/>
          <a:ln>
            <a:noFill/>
          </a:ln>
        </p:spPr>
      </p:pic>
      <p:sp>
        <p:nvSpPr>
          <p:cNvPr id="778" name="Shape 778"/>
          <p:cNvSpPr txBox="1"/>
          <p:nvPr/>
        </p:nvSpPr>
        <p:spPr>
          <a:xfrm>
            <a:off x="5852800" y="547201"/>
            <a:ext cx="3029399" cy="146002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FF0000"/>
                </a:solidFill>
              </a:rPr>
              <a:t>Common settings:</a:t>
            </a:r>
          </a:p>
          <a:p>
            <a:pPr lvl="0" rtl="0">
              <a:spcBef>
                <a:spcPts val="0"/>
              </a:spcBef>
              <a:buNone/>
            </a:pPr>
            <a:endParaRPr sz="1800">
              <a:solidFill>
                <a:srgbClr val="FF0000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FF0000"/>
                </a:solidFill>
              </a:rPr>
              <a:t>F = 2, S = 2</a:t>
            </a:r>
          </a:p>
          <a:p>
            <a:pPr lvl="0">
              <a:spcBef>
                <a:spcPts val="0"/>
              </a:spcBef>
              <a:buNone/>
            </a:pPr>
            <a:r>
              <a:rPr lang="en" sz="1800">
                <a:solidFill>
                  <a:srgbClr val="FF0000"/>
                </a:solidFill>
              </a:rPr>
              <a:t>F = 3, S = 2</a:t>
            </a:r>
          </a:p>
        </p:txBody>
      </p:sp>
      <p:sp>
        <p:nvSpPr>
          <p:cNvPr id="5" name="Shape 607"/>
          <p:cNvSpPr/>
          <p:nvPr/>
        </p:nvSpPr>
        <p:spPr>
          <a:xfrm>
            <a:off x="950115" y="1734361"/>
            <a:ext cx="2495611" cy="596243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3450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8" grpId="0"/>
      <p:bldP spid="5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Shape 784"/>
          <p:cNvSpPr txBox="1"/>
          <p:nvPr/>
        </p:nvSpPr>
        <p:spPr>
          <a:xfrm>
            <a:off x="238075" y="106300"/>
            <a:ext cx="8810699" cy="143256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000" dirty="0"/>
              <a:t>Fully-Connected Layer (FC layer)</a:t>
            </a:r>
          </a:p>
          <a:p>
            <a:pPr marL="114300" lvl="0" rtl="0">
              <a:spcBef>
                <a:spcPts val="0"/>
              </a:spcBef>
              <a:buSzPct val="100000"/>
            </a:pPr>
            <a:endParaRPr lang="en" sz="1800" dirty="0"/>
          </a:p>
          <a:p>
            <a:pPr marL="400050" lvl="0" indent="-285750" rtl="0"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en" sz="1800" dirty="0"/>
              <a:t>Contains neurons that connect to the entire input volume, just as in ordinary Neural Networks</a:t>
            </a:r>
          </a:p>
          <a:p>
            <a:pPr lvl="0" rtl="0">
              <a:spcBef>
                <a:spcPts val="0"/>
              </a:spcBef>
              <a:buNone/>
            </a:pPr>
            <a:endParaRPr sz="1800" dirty="0"/>
          </a:p>
        </p:txBody>
      </p:sp>
      <p:pic>
        <p:nvPicPr>
          <p:cNvPr id="785" name="Shape 7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1254" y="1649169"/>
            <a:ext cx="6633282" cy="317659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4520810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Shape 798"/>
          <p:cNvSpPr txBox="1"/>
          <p:nvPr/>
        </p:nvSpPr>
        <p:spPr>
          <a:xfrm>
            <a:off x="134825" y="126900"/>
            <a:ext cx="7741650" cy="626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000" dirty="0"/>
              <a:t>Case Study: LeNet-5</a:t>
            </a:r>
          </a:p>
        </p:txBody>
      </p:sp>
      <p:pic>
        <p:nvPicPr>
          <p:cNvPr id="799" name="Shape 7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949" y="1243725"/>
            <a:ext cx="8645224" cy="2380574"/>
          </a:xfrm>
          <a:prstGeom prst="rect">
            <a:avLst/>
          </a:prstGeom>
          <a:noFill/>
          <a:ln>
            <a:noFill/>
          </a:ln>
        </p:spPr>
      </p:pic>
      <p:sp>
        <p:nvSpPr>
          <p:cNvPr id="800" name="Shape 800"/>
          <p:cNvSpPr txBox="1"/>
          <p:nvPr/>
        </p:nvSpPr>
        <p:spPr>
          <a:xfrm>
            <a:off x="134825" y="753400"/>
            <a:ext cx="33227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[LeCun et al., 1998]</a:t>
            </a:r>
          </a:p>
        </p:txBody>
      </p:sp>
      <p:sp>
        <p:nvSpPr>
          <p:cNvPr id="801" name="Shape 801"/>
          <p:cNvSpPr txBox="1"/>
          <p:nvPr/>
        </p:nvSpPr>
        <p:spPr>
          <a:xfrm>
            <a:off x="323950" y="3624300"/>
            <a:ext cx="4917123" cy="89194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Conv filters were 5x5, applied at stride 1</a:t>
            </a:r>
          </a:p>
          <a:p>
            <a:pPr lvl="0" rtl="0">
              <a:spcBef>
                <a:spcPts val="0"/>
              </a:spcBef>
              <a:buNone/>
            </a:pPr>
            <a:r>
              <a:rPr lang="en" dirty="0"/>
              <a:t>Subsampling (Pooling) layers were 2x2, applied at stride 2</a:t>
            </a:r>
          </a:p>
          <a:p>
            <a:pPr lvl="0">
              <a:spcBef>
                <a:spcPts val="0"/>
              </a:spcBef>
              <a:buNone/>
            </a:pPr>
            <a:r>
              <a:rPr lang="en" dirty="0"/>
              <a:t>i.e. architecture is [CONV-POOL-CONV-POOL-CONV-FC]</a:t>
            </a:r>
          </a:p>
        </p:txBody>
      </p:sp>
    </p:spTree>
    <p:extLst>
      <p:ext uri="{BB962C8B-B14F-4D97-AF65-F5344CB8AC3E}">
        <p14:creationId xmlns:p14="http://schemas.microsoft.com/office/powerpoint/2010/main" val="192807232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Shape 807"/>
          <p:cNvSpPr txBox="1"/>
          <p:nvPr/>
        </p:nvSpPr>
        <p:spPr>
          <a:xfrm>
            <a:off x="152075" y="79300"/>
            <a:ext cx="7906800" cy="991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Case Study: AlexNet</a:t>
            </a:r>
          </a:p>
        </p:txBody>
      </p:sp>
      <p:pic>
        <p:nvPicPr>
          <p:cNvPr id="808" name="Shape 8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1725" y="79300"/>
            <a:ext cx="5145048" cy="1720949"/>
          </a:xfrm>
          <a:prstGeom prst="rect">
            <a:avLst/>
          </a:prstGeom>
          <a:noFill/>
          <a:ln>
            <a:noFill/>
          </a:ln>
        </p:spPr>
      </p:pic>
      <p:sp>
        <p:nvSpPr>
          <p:cNvPr id="809" name="Shape 809"/>
          <p:cNvSpPr txBox="1"/>
          <p:nvPr/>
        </p:nvSpPr>
        <p:spPr>
          <a:xfrm>
            <a:off x="185125" y="614200"/>
            <a:ext cx="3474900" cy="490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i="1"/>
              <a:t>[Krizhevsky et al. 2012]</a:t>
            </a:r>
          </a:p>
        </p:txBody>
      </p:sp>
      <p:sp>
        <p:nvSpPr>
          <p:cNvPr id="810" name="Shape 810"/>
          <p:cNvSpPr txBox="1"/>
          <p:nvPr/>
        </p:nvSpPr>
        <p:spPr>
          <a:xfrm>
            <a:off x="185125" y="1832437"/>
            <a:ext cx="8428499" cy="189930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/>
              <a:t>Input: 227x227x3 images</a:t>
            </a:r>
          </a:p>
          <a:p>
            <a:pPr lvl="0" rtl="0">
              <a:spcBef>
                <a:spcPts val="0"/>
              </a:spcBef>
              <a:buNone/>
            </a:pPr>
            <a:endParaRPr sz="1800" dirty="0"/>
          </a:p>
          <a:p>
            <a:pPr lvl="0" rtl="0">
              <a:spcBef>
                <a:spcPts val="0"/>
              </a:spcBef>
              <a:buNone/>
            </a:pPr>
            <a:r>
              <a:rPr lang="en" sz="1800" b="1" dirty="0"/>
              <a:t>First layer </a:t>
            </a:r>
            <a:r>
              <a:rPr lang="en" sz="1800" dirty="0"/>
              <a:t>(CONV1): 96 11x11 filters applied at stride 4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dirty="0"/>
              <a:t>=&gt;</a:t>
            </a:r>
          </a:p>
          <a:p>
            <a:pPr lv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Q: What is the output volume size? </a:t>
            </a:r>
          </a:p>
          <a:p>
            <a:pPr lv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Hint: (227-11)/4+1 = 55</a:t>
            </a:r>
          </a:p>
        </p:txBody>
      </p:sp>
    </p:spTree>
    <p:extLst>
      <p:ext uri="{BB962C8B-B14F-4D97-AF65-F5344CB8AC3E}">
        <p14:creationId xmlns:p14="http://schemas.microsoft.com/office/powerpoint/2010/main" val="2386122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Shape 816"/>
          <p:cNvSpPr txBox="1"/>
          <p:nvPr/>
        </p:nvSpPr>
        <p:spPr>
          <a:xfrm>
            <a:off x="152075" y="79300"/>
            <a:ext cx="7906800" cy="991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Case Study: AlexNet</a:t>
            </a:r>
          </a:p>
        </p:txBody>
      </p:sp>
      <p:pic>
        <p:nvPicPr>
          <p:cNvPr id="817" name="Shape 8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1725" y="79300"/>
            <a:ext cx="5145048" cy="1720949"/>
          </a:xfrm>
          <a:prstGeom prst="rect">
            <a:avLst/>
          </a:prstGeom>
          <a:noFill/>
          <a:ln>
            <a:noFill/>
          </a:ln>
        </p:spPr>
      </p:pic>
      <p:sp>
        <p:nvSpPr>
          <p:cNvPr id="818" name="Shape 818"/>
          <p:cNvSpPr txBox="1"/>
          <p:nvPr/>
        </p:nvSpPr>
        <p:spPr>
          <a:xfrm>
            <a:off x="185125" y="614200"/>
            <a:ext cx="3474900" cy="490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i="1"/>
              <a:t>[Krizhevsky et al. 2012]</a:t>
            </a:r>
          </a:p>
        </p:txBody>
      </p:sp>
      <p:sp>
        <p:nvSpPr>
          <p:cNvPr id="819" name="Shape 819"/>
          <p:cNvSpPr txBox="1"/>
          <p:nvPr/>
        </p:nvSpPr>
        <p:spPr>
          <a:xfrm>
            <a:off x="185125" y="1832437"/>
            <a:ext cx="8428499" cy="211254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/>
              <a:t>Input: 227x227x3 images</a:t>
            </a:r>
          </a:p>
          <a:p>
            <a:pPr lvl="0" rtl="0">
              <a:spcBef>
                <a:spcPts val="0"/>
              </a:spcBef>
              <a:buNone/>
            </a:pPr>
            <a:endParaRPr sz="1800" dirty="0"/>
          </a:p>
          <a:p>
            <a:pPr lvl="0" rtl="0">
              <a:spcBef>
                <a:spcPts val="0"/>
              </a:spcBef>
              <a:buNone/>
            </a:pPr>
            <a:r>
              <a:rPr lang="en" sz="1800" b="1" dirty="0"/>
              <a:t>First layer </a:t>
            </a:r>
            <a:r>
              <a:rPr lang="en" sz="1800" dirty="0"/>
              <a:t>(CONV1): 96 11x11 filters applied at stride 4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dirty="0"/>
              <a:t>=&gt;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dirty="0"/>
              <a:t>Output volume </a:t>
            </a:r>
            <a:r>
              <a:rPr lang="en" sz="1800" b="1" dirty="0"/>
              <a:t>[55x55x96]</a:t>
            </a:r>
          </a:p>
          <a:p>
            <a:pPr lvl="0" rtl="0">
              <a:spcBef>
                <a:spcPts val="0"/>
              </a:spcBef>
              <a:buNone/>
            </a:pPr>
            <a:endParaRPr sz="1800" dirty="0"/>
          </a:p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Q: What is the total number of parameters in this layer?</a:t>
            </a:r>
          </a:p>
        </p:txBody>
      </p:sp>
    </p:spTree>
    <p:extLst>
      <p:ext uri="{BB962C8B-B14F-4D97-AF65-F5344CB8AC3E}">
        <p14:creationId xmlns:p14="http://schemas.microsoft.com/office/powerpoint/2010/main" val="3903946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Shape 825"/>
          <p:cNvSpPr txBox="1"/>
          <p:nvPr/>
        </p:nvSpPr>
        <p:spPr>
          <a:xfrm>
            <a:off x="152075" y="79300"/>
            <a:ext cx="7906800" cy="991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Case Study: AlexNet</a:t>
            </a:r>
          </a:p>
        </p:txBody>
      </p:sp>
      <p:pic>
        <p:nvPicPr>
          <p:cNvPr id="826" name="Shape 8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1725" y="79300"/>
            <a:ext cx="5145048" cy="1720949"/>
          </a:xfrm>
          <a:prstGeom prst="rect">
            <a:avLst/>
          </a:prstGeom>
          <a:noFill/>
          <a:ln>
            <a:noFill/>
          </a:ln>
        </p:spPr>
      </p:pic>
      <p:sp>
        <p:nvSpPr>
          <p:cNvPr id="827" name="Shape 827"/>
          <p:cNvSpPr txBox="1"/>
          <p:nvPr/>
        </p:nvSpPr>
        <p:spPr>
          <a:xfrm>
            <a:off x="185125" y="614200"/>
            <a:ext cx="3474900" cy="490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i="1"/>
              <a:t>[Krizhevsky et al. 2012]</a:t>
            </a:r>
          </a:p>
        </p:txBody>
      </p:sp>
      <p:sp>
        <p:nvSpPr>
          <p:cNvPr id="828" name="Shape 828"/>
          <p:cNvSpPr txBox="1"/>
          <p:nvPr/>
        </p:nvSpPr>
        <p:spPr>
          <a:xfrm>
            <a:off x="185125" y="1832437"/>
            <a:ext cx="8428499" cy="183387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/>
              <a:t>Input: 227x227x3 images</a:t>
            </a:r>
          </a:p>
          <a:p>
            <a:pPr lvl="0" rtl="0">
              <a:spcBef>
                <a:spcPts val="0"/>
              </a:spcBef>
              <a:buNone/>
            </a:pPr>
            <a:endParaRPr sz="1800" dirty="0"/>
          </a:p>
          <a:p>
            <a:pPr lvl="0" rtl="0">
              <a:spcBef>
                <a:spcPts val="0"/>
              </a:spcBef>
              <a:buNone/>
            </a:pPr>
            <a:r>
              <a:rPr lang="en" sz="1800" b="1" dirty="0"/>
              <a:t>First layer </a:t>
            </a:r>
            <a:r>
              <a:rPr lang="en" sz="1800" dirty="0"/>
              <a:t>(CONV1): 96 11x11 filters applied at stride 4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dirty="0"/>
              <a:t>=&gt;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dirty="0"/>
              <a:t>Output volume </a:t>
            </a:r>
            <a:r>
              <a:rPr lang="en" sz="1800" b="1" dirty="0"/>
              <a:t>[55x55x96]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dirty="0"/>
              <a:t>Parameters: (11*11*3)*96 = </a:t>
            </a:r>
            <a:r>
              <a:rPr lang="en" sz="1800" b="1" dirty="0"/>
              <a:t>35K</a:t>
            </a:r>
          </a:p>
        </p:txBody>
      </p:sp>
    </p:spTree>
    <p:extLst>
      <p:ext uri="{BB962C8B-B14F-4D97-AF65-F5344CB8AC3E}">
        <p14:creationId xmlns:p14="http://schemas.microsoft.com/office/powerpoint/2010/main" val="148005670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Shape 834"/>
          <p:cNvSpPr txBox="1"/>
          <p:nvPr/>
        </p:nvSpPr>
        <p:spPr>
          <a:xfrm>
            <a:off x="152075" y="79300"/>
            <a:ext cx="7906800" cy="991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Case Study: AlexNet</a:t>
            </a:r>
          </a:p>
        </p:txBody>
      </p:sp>
      <p:pic>
        <p:nvPicPr>
          <p:cNvPr id="835" name="Shape 8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1725" y="79300"/>
            <a:ext cx="5145048" cy="1720949"/>
          </a:xfrm>
          <a:prstGeom prst="rect">
            <a:avLst/>
          </a:prstGeom>
          <a:noFill/>
          <a:ln>
            <a:noFill/>
          </a:ln>
        </p:spPr>
      </p:pic>
      <p:sp>
        <p:nvSpPr>
          <p:cNvPr id="836" name="Shape 836"/>
          <p:cNvSpPr txBox="1"/>
          <p:nvPr/>
        </p:nvSpPr>
        <p:spPr>
          <a:xfrm>
            <a:off x="185125" y="614200"/>
            <a:ext cx="3474900" cy="490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i="1"/>
              <a:t>[Krizhevsky et al. 2012]</a:t>
            </a:r>
          </a:p>
        </p:txBody>
      </p:sp>
      <p:sp>
        <p:nvSpPr>
          <p:cNvPr id="837" name="Shape 837"/>
          <p:cNvSpPr txBox="1"/>
          <p:nvPr/>
        </p:nvSpPr>
        <p:spPr>
          <a:xfrm>
            <a:off x="185125" y="1832436"/>
            <a:ext cx="8428499" cy="21299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/>
              <a:t>Input: 227x227x3 images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dirty="0"/>
              <a:t>After CONV1: 55x55x96</a:t>
            </a:r>
          </a:p>
          <a:p>
            <a:pPr lvl="0" rtl="0">
              <a:spcBef>
                <a:spcPts val="0"/>
              </a:spcBef>
              <a:buNone/>
            </a:pPr>
            <a:endParaRPr sz="1800" dirty="0"/>
          </a:p>
          <a:p>
            <a:pPr lvl="0" rtl="0">
              <a:spcBef>
                <a:spcPts val="0"/>
              </a:spcBef>
              <a:buNone/>
            </a:pPr>
            <a:r>
              <a:rPr lang="en" sz="1800" b="1" dirty="0"/>
              <a:t>Second layer </a:t>
            </a:r>
            <a:r>
              <a:rPr lang="en" sz="1800" dirty="0"/>
              <a:t>(POOL1): 3x3 filters applied at stride 2</a:t>
            </a:r>
          </a:p>
          <a:p>
            <a:pPr lvl="0" rtl="0">
              <a:spcBef>
                <a:spcPts val="0"/>
              </a:spcBef>
              <a:buNone/>
            </a:pPr>
            <a:endParaRPr sz="1800" dirty="0"/>
          </a:p>
          <a:p>
            <a:pPr lvl="0" rt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 sz="1800" dirty="0">
                <a:solidFill>
                  <a:srgbClr val="0000FF"/>
                </a:solidFill>
              </a:rPr>
              <a:t>Q: What is the output volume size? 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 sz="1800" dirty="0">
                <a:solidFill>
                  <a:srgbClr val="0000FF"/>
                </a:solidFill>
              </a:rPr>
              <a:t>Hint: (55-3)/2+1 = 27</a:t>
            </a:r>
          </a:p>
        </p:txBody>
      </p:sp>
    </p:spTree>
    <p:extLst>
      <p:ext uri="{BB962C8B-B14F-4D97-AF65-F5344CB8AC3E}">
        <p14:creationId xmlns:p14="http://schemas.microsoft.com/office/powerpoint/2010/main" val="4150910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Shape 843"/>
          <p:cNvSpPr txBox="1"/>
          <p:nvPr/>
        </p:nvSpPr>
        <p:spPr>
          <a:xfrm>
            <a:off x="152075" y="79300"/>
            <a:ext cx="7906800" cy="991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Case Study: AlexNet</a:t>
            </a:r>
          </a:p>
        </p:txBody>
      </p:sp>
      <p:pic>
        <p:nvPicPr>
          <p:cNvPr id="844" name="Shape 8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1725" y="79300"/>
            <a:ext cx="5145048" cy="1720949"/>
          </a:xfrm>
          <a:prstGeom prst="rect">
            <a:avLst/>
          </a:prstGeom>
          <a:noFill/>
          <a:ln>
            <a:noFill/>
          </a:ln>
        </p:spPr>
      </p:pic>
      <p:sp>
        <p:nvSpPr>
          <p:cNvPr id="845" name="Shape 845"/>
          <p:cNvSpPr txBox="1"/>
          <p:nvPr/>
        </p:nvSpPr>
        <p:spPr>
          <a:xfrm>
            <a:off x="185125" y="614200"/>
            <a:ext cx="3474900" cy="490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i="1"/>
              <a:t>[Krizhevsky et al. 2012]</a:t>
            </a:r>
          </a:p>
        </p:txBody>
      </p:sp>
      <p:sp>
        <p:nvSpPr>
          <p:cNvPr id="846" name="Shape 846"/>
          <p:cNvSpPr txBox="1"/>
          <p:nvPr/>
        </p:nvSpPr>
        <p:spPr>
          <a:xfrm>
            <a:off x="185125" y="1832436"/>
            <a:ext cx="8428499" cy="219092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/>
              <a:t>Input: 227x227x3 images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dirty="0"/>
              <a:t>After CONV1: 55x55x96</a:t>
            </a:r>
          </a:p>
          <a:p>
            <a:pPr lvl="0" rtl="0">
              <a:spcBef>
                <a:spcPts val="0"/>
              </a:spcBef>
              <a:buNone/>
            </a:pPr>
            <a:endParaRPr sz="1800" dirty="0"/>
          </a:p>
          <a:p>
            <a:pPr lvl="0" rtl="0">
              <a:spcBef>
                <a:spcPts val="0"/>
              </a:spcBef>
              <a:buNone/>
            </a:pPr>
            <a:r>
              <a:rPr lang="en" sz="1800" b="1" dirty="0"/>
              <a:t>Second layer </a:t>
            </a:r>
            <a:r>
              <a:rPr lang="en" sz="1800" dirty="0"/>
              <a:t>(POOL1): 3x3 filters applied at stride 2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dirty="0"/>
              <a:t>Output volume: 27x27x96</a:t>
            </a:r>
          </a:p>
          <a:p>
            <a:pPr lvl="0" rtl="0">
              <a:spcBef>
                <a:spcPts val="0"/>
              </a:spcBef>
              <a:buNone/>
            </a:pPr>
            <a:endParaRPr sz="1800" dirty="0"/>
          </a:p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Q: What is the number of parameters in this layer?</a:t>
            </a:r>
          </a:p>
        </p:txBody>
      </p:sp>
    </p:spTree>
    <p:extLst>
      <p:ext uri="{BB962C8B-B14F-4D97-AF65-F5344CB8AC3E}">
        <p14:creationId xmlns:p14="http://schemas.microsoft.com/office/powerpoint/2010/main" val="731288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Shape 852"/>
          <p:cNvSpPr txBox="1"/>
          <p:nvPr/>
        </p:nvSpPr>
        <p:spPr>
          <a:xfrm>
            <a:off x="152075" y="79300"/>
            <a:ext cx="7906800" cy="991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Case Study: AlexNet</a:t>
            </a:r>
          </a:p>
        </p:txBody>
      </p:sp>
      <p:pic>
        <p:nvPicPr>
          <p:cNvPr id="853" name="Shape 8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1725" y="79300"/>
            <a:ext cx="5145048" cy="1720949"/>
          </a:xfrm>
          <a:prstGeom prst="rect">
            <a:avLst/>
          </a:prstGeom>
          <a:noFill/>
          <a:ln>
            <a:noFill/>
          </a:ln>
        </p:spPr>
      </p:pic>
      <p:sp>
        <p:nvSpPr>
          <p:cNvPr id="854" name="Shape 854"/>
          <p:cNvSpPr txBox="1"/>
          <p:nvPr/>
        </p:nvSpPr>
        <p:spPr>
          <a:xfrm>
            <a:off x="185125" y="614200"/>
            <a:ext cx="3474900" cy="490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i="1"/>
              <a:t>[Krizhevsky et al. 2012]</a:t>
            </a:r>
          </a:p>
        </p:txBody>
      </p:sp>
      <p:sp>
        <p:nvSpPr>
          <p:cNvPr id="855" name="Shape 855"/>
          <p:cNvSpPr txBox="1"/>
          <p:nvPr/>
        </p:nvSpPr>
        <p:spPr>
          <a:xfrm>
            <a:off x="185125" y="1832436"/>
            <a:ext cx="8428499" cy="21217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/>
              <a:t>Input: 227x227x3 images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dirty="0"/>
              <a:t>After CONV1: 55x55x96</a:t>
            </a:r>
          </a:p>
          <a:p>
            <a:pPr lvl="0" rtl="0">
              <a:spcBef>
                <a:spcPts val="0"/>
              </a:spcBef>
              <a:buNone/>
            </a:pPr>
            <a:endParaRPr sz="1800" dirty="0"/>
          </a:p>
          <a:p>
            <a:pPr lvl="0" rtl="0">
              <a:spcBef>
                <a:spcPts val="0"/>
              </a:spcBef>
              <a:buNone/>
            </a:pPr>
            <a:r>
              <a:rPr lang="en" sz="1800" b="1" dirty="0"/>
              <a:t>Second layer </a:t>
            </a:r>
            <a:r>
              <a:rPr lang="en" sz="1800" dirty="0"/>
              <a:t>(POOL1): 3x3 filters applied at stride 2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dirty="0"/>
              <a:t>Output volume: 27x27x96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dirty="0"/>
              <a:t>Parameters: 0</a:t>
            </a:r>
          </a:p>
        </p:txBody>
      </p:sp>
    </p:spTree>
    <p:extLst>
      <p:ext uri="{BB962C8B-B14F-4D97-AF65-F5344CB8AC3E}">
        <p14:creationId xmlns:p14="http://schemas.microsoft.com/office/powerpoint/2010/main" val="126114093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Shape 861"/>
          <p:cNvSpPr txBox="1"/>
          <p:nvPr/>
        </p:nvSpPr>
        <p:spPr>
          <a:xfrm>
            <a:off x="152075" y="79300"/>
            <a:ext cx="7906800" cy="991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Case Study: AlexNet</a:t>
            </a:r>
          </a:p>
        </p:txBody>
      </p:sp>
      <p:pic>
        <p:nvPicPr>
          <p:cNvPr id="862" name="Shape 8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1725" y="79300"/>
            <a:ext cx="5145048" cy="1720949"/>
          </a:xfrm>
          <a:prstGeom prst="rect">
            <a:avLst/>
          </a:prstGeom>
          <a:noFill/>
          <a:ln>
            <a:noFill/>
          </a:ln>
        </p:spPr>
      </p:pic>
      <p:sp>
        <p:nvSpPr>
          <p:cNvPr id="863" name="Shape 863"/>
          <p:cNvSpPr txBox="1"/>
          <p:nvPr/>
        </p:nvSpPr>
        <p:spPr>
          <a:xfrm>
            <a:off x="185125" y="614200"/>
            <a:ext cx="3474900" cy="490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i="1"/>
              <a:t>[Krizhevsky et al. 2012]</a:t>
            </a:r>
          </a:p>
        </p:txBody>
      </p:sp>
      <p:sp>
        <p:nvSpPr>
          <p:cNvPr id="864" name="Shape 864"/>
          <p:cNvSpPr txBox="1"/>
          <p:nvPr/>
        </p:nvSpPr>
        <p:spPr>
          <a:xfrm>
            <a:off x="185125" y="1832437"/>
            <a:ext cx="8428499" cy="105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Input: 227x227x3 images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After CONV1: 55x55x96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After POOL1: 27x27x96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8112445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1" name="Shape 11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7662" y="593774"/>
            <a:ext cx="4371975" cy="394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2" name="Shape 11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4363" y="803974"/>
            <a:ext cx="4405500" cy="3522949"/>
          </a:xfrm>
          <a:prstGeom prst="rect">
            <a:avLst/>
          </a:prstGeom>
          <a:noFill/>
          <a:ln>
            <a:noFill/>
          </a:ln>
        </p:spPr>
      </p:pic>
      <p:sp>
        <p:nvSpPr>
          <p:cNvPr id="1153" name="Shape 1153"/>
          <p:cNvSpPr txBox="1"/>
          <p:nvPr/>
        </p:nvSpPr>
        <p:spPr>
          <a:xfrm>
            <a:off x="4627662" y="257877"/>
            <a:ext cx="4852499" cy="411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/>
              <a:t>The effects of step size (or “learning rate”)</a:t>
            </a:r>
          </a:p>
        </p:txBody>
      </p:sp>
    </p:spTree>
    <p:extLst>
      <p:ext uri="{BB962C8B-B14F-4D97-AF65-F5344CB8AC3E}">
        <p14:creationId xmlns:p14="http://schemas.microsoft.com/office/powerpoint/2010/main" val="223609264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Shape 879"/>
          <p:cNvSpPr txBox="1"/>
          <p:nvPr/>
        </p:nvSpPr>
        <p:spPr>
          <a:xfrm>
            <a:off x="152075" y="79300"/>
            <a:ext cx="7906800" cy="991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Case Study: AlexNet</a:t>
            </a:r>
          </a:p>
        </p:txBody>
      </p:sp>
      <p:pic>
        <p:nvPicPr>
          <p:cNvPr id="880" name="Shape 8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1725" y="79300"/>
            <a:ext cx="5145048" cy="1720949"/>
          </a:xfrm>
          <a:prstGeom prst="rect">
            <a:avLst/>
          </a:prstGeom>
          <a:noFill/>
          <a:ln>
            <a:noFill/>
          </a:ln>
        </p:spPr>
      </p:pic>
      <p:sp>
        <p:nvSpPr>
          <p:cNvPr id="881" name="Shape 881"/>
          <p:cNvSpPr txBox="1"/>
          <p:nvPr/>
        </p:nvSpPr>
        <p:spPr>
          <a:xfrm>
            <a:off x="185125" y="614200"/>
            <a:ext cx="3474900" cy="490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i="1"/>
              <a:t>[Krizhevsky et al. 2012]</a:t>
            </a:r>
          </a:p>
        </p:txBody>
      </p:sp>
      <p:sp>
        <p:nvSpPr>
          <p:cNvPr id="882" name="Shape 882"/>
          <p:cNvSpPr txBox="1"/>
          <p:nvPr/>
        </p:nvSpPr>
        <p:spPr>
          <a:xfrm>
            <a:off x="93200" y="1241574"/>
            <a:ext cx="8428499" cy="105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Full (simplified) AlexNet architecture: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[227x227x3] INPUT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[55x55x96] </a:t>
            </a:r>
            <a:r>
              <a:rPr lang="en">
                <a:solidFill>
                  <a:srgbClr val="FF0000"/>
                </a:solidFill>
              </a:rPr>
              <a:t>CONV1</a:t>
            </a:r>
            <a:r>
              <a:rPr lang="en"/>
              <a:t>: 96 11x11 filters at stride 4, pad 0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[27x27x96] </a:t>
            </a:r>
            <a:r>
              <a:rPr lang="en">
                <a:solidFill>
                  <a:srgbClr val="0000FF"/>
                </a:solidFill>
              </a:rPr>
              <a:t>MAX POOL1</a:t>
            </a:r>
            <a:r>
              <a:rPr lang="en"/>
              <a:t>: 3x3 filters at stride 2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[27x27x96] </a:t>
            </a:r>
            <a:r>
              <a:rPr lang="en">
                <a:solidFill>
                  <a:srgbClr val="38761D"/>
                </a:solidFill>
              </a:rPr>
              <a:t>NORM1:</a:t>
            </a:r>
            <a:r>
              <a:rPr lang="en"/>
              <a:t> Normalization layer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[27x27x256] </a:t>
            </a:r>
            <a:r>
              <a:rPr lang="en">
                <a:solidFill>
                  <a:srgbClr val="FF0000"/>
                </a:solidFill>
              </a:rPr>
              <a:t>CONV2</a:t>
            </a:r>
            <a:r>
              <a:rPr lang="en"/>
              <a:t>: 256 5x5 filters at stride 1, pad 2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[13x13x256] </a:t>
            </a:r>
            <a:r>
              <a:rPr lang="en">
                <a:solidFill>
                  <a:srgbClr val="0000FF"/>
                </a:solidFill>
              </a:rPr>
              <a:t>MAX POOL2:</a:t>
            </a:r>
            <a:r>
              <a:rPr lang="en"/>
              <a:t> 3x3 filters at stride 2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[13x13x256] </a:t>
            </a:r>
            <a:r>
              <a:rPr lang="en">
                <a:solidFill>
                  <a:srgbClr val="38761D"/>
                </a:solidFill>
              </a:rPr>
              <a:t>NORM2: </a:t>
            </a:r>
            <a:r>
              <a:rPr lang="en"/>
              <a:t>Normalization layer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[13x13x384] </a:t>
            </a:r>
            <a:r>
              <a:rPr lang="en">
                <a:solidFill>
                  <a:srgbClr val="FF0000"/>
                </a:solidFill>
              </a:rPr>
              <a:t>CONV3</a:t>
            </a:r>
            <a:r>
              <a:rPr lang="en"/>
              <a:t>: 384 3x3 filters at stride 1, pad 1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[13x13x384] </a:t>
            </a:r>
            <a:r>
              <a:rPr lang="en">
                <a:solidFill>
                  <a:srgbClr val="FF0000"/>
                </a:solidFill>
              </a:rPr>
              <a:t>CONV4</a:t>
            </a:r>
            <a:r>
              <a:rPr lang="en">
                <a:solidFill>
                  <a:schemeClr val="dk1"/>
                </a:solidFill>
              </a:rPr>
              <a:t>: 384 3x3 filters at stride 1, pad 1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[13x13x256] </a:t>
            </a:r>
            <a:r>
              <a:rPr lang="en">
                <a:solidFill>
                  <a:srgbClr val="FF0000"/>
                </a:solidFill>
              </a:rPr>
              <a:t>CONV5</a:t>
            </a:r>
            <a:r>
              <a:rPr lang="en">
                <a:solidFill>
                  <a:schemeClr val="dk1"/>
                </a:solidFill>
              </a:rPr>
              <a:t>: 256 3x3 filters at stride 1, pad 1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[6x6x256] </a:t>
            </a:r>
            <a:r>
              <a:rPr lang="en">
                <a:solidFill>
                  <a:srgbClr val="0000FF"/>
                </a:solidFill>
              </a:rPr>
              <a:t>MAX POOL3</a:t>
            </a:r>
            <a:r>
              <a:rPr lang="en">
                <a:solidFill>
                  <a:schemeClr val="dk1"/>
                </a:solidFill>
              </a:rPr>
              <a:t>: 3x3 filters at stride 2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[4096] </a:t>
            </a:r>
            <a:r>
              <a:rPr lang="en">
                <a:solidFill>
                  <a:srgbClr val="E69138"/>
                </a:solidFill>
              </a:rPr>
              <a:t>FC6:</a:t>
            </a:r>
            <a:r>
              <a:rPr lang="en">
                <a:solidFill>
                  <a:schemeClr val="dk1"/>
                </a:solidFill>
              </a:rPr>
              <a:t> 4096 neurons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[4096] </a:t>
            </a:r>
            <a:r>
              <a:rPr lang="en">
                <a:solidFill>
                  <a:srgbClr val="E69138"/>
                </a:solidFill>
              </a:rPr>
              <a:t>FC7: </a:t>
            </a:r>
            <a:r>
              <a:rPr lang="en">
                <a:solidFill>
                  <a:schemeClr val="dk1"/>
                </a:solidFill>
              </a:rPr>
              <a:t>4096 neurons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[1000] </a:t>
            </a:r>
            <a:r>
              <a:rPr lang="en">
                <a:solidFill>
                  <a:srgbClr val="E69138"/>
                </a:solidFill>
              </a:rPr>
              <a:t>FC8: </a:t>
            </a:r>
            <a:r>
              <a:rPr lang="en">
                <a:solidFill>
                  <a:schemeClr val="dk1"/>
                </a:solidFill>
              </a:rPr>
              <a:t>1000 neurons (class scores)</a:t>
            </a:r>
          </a:p>
          <a:p>
            <a:pPr lvl="0" rtl="0">
              <a:spcBef>
                <a:spcPts val="0"/>
              </a:spcBef>
              <a:buNone/>
            </a:pPr>
            <a:endParaRPr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buNone/>
            </a:pPr>
            <a:endParaRPr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883" name="Shape 883"/>
          <p:cNvSpPr txBox="1"/>
          <p:nvPr/>
        </p:nvSpPr>
        <p:spPr>
          <a:xfrm>
            <a:off x="5260825" y="1766024"/>
            <a:ext cx="3648044" cy="262309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 dirty="0">
                <a:solidFill>
                  <a:srgbClr val="0000FF"/>
                </a:solidFill>
              </a:rPr>
              <a:t>Details/Retrospectives: </a:t>
            </a:r>
          </a:p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rgbClr val="0000FF"/>
                </a:solidFill>
              </a:rPr>
              <a:t>- First use of </a:t>
            </a:r>
            <a:r>
              <a:rPr lang="en" dirty="0" err="1">
                <a:solidFill>
                  <a:srgbClr val="0000FF"/>
                </a:solidFill>
              </a:rPr>
              <a:t>ReLU</a:t>
            </a:r>
            <a:endParaRPr lang="en" dirty="0">
              <a:solidFill>
                <a:srgbClr val="0000F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rgbClr val="0000FF"/>
                </a:solidFill>
              </a:rPr>
              <a:t>- Used Norm layers (not common anymore)</a:t>
            </a:r>
          </a:p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rgbClr val="0000FF"/>
                </a:solidFill>
              </a:rPr>
              <a:t>- Heavy data augmentation</a:t>
            </a:r>
          </a:p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rgbClr val="0000FF"/>
                </a:solidFill>
              </a:rPr>
              <a:t>- Dropout 0.5</a:t>
            </a:r>
          </a:p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rgbClr val="0000FF"/>
                </a:solidFill>
              </a:rPr>
              <a:t>- Batch size 128</a:t>
            </a:r>
          </a:p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rgbClr val="0000FF"/>
                </a:solidFill>
              </a:rPr>
              <a:t>- SGD Momentum 0.9</a:t>
            </a:r>
          </a:p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rgbClr val="0000FF"/>
                </a:solidFill>
              </a:rPr>
              <a:t>- Learning rate 1e-2, reduced by 10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 dirty="0">
                <a:solidFill>
                  <a:srgbClr val="0000FF"/>
                </a:solidFill>
              </a:rPr>
              <a:t>manually when validation accuracy plateaus</a:t>
            </a:r>
          </a:p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rgbClr val="0000FF"/>
                </a:solidFill>
              </a:rPr>
              <a:t>- L2 weight decay 5e-4</a:t>
            </a:r>
          </a:p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rgbClr val="0000FF"/>
                </a:solidFill>
              </a:rPr>
              <a:t>- 7 CNN ensemble: 18.2% -&gt; 16.4%</a:t>
            </a:r>
          </a:p>
        </p:txBody>
      </p:sp>
    </p:spTree>
    <p:extLst>
      <p:ext uri="{BB962C8B-B14F-4D97-AF65-F5344CB8AC3E}">
        <p14:creationId xmlns:p14="http://schemas.microsoft.com/office/powerpoint/2010/main" val="3109159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3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Shape 899"/>
          <p:cNvSpPr txBox="1"/>
          <p:nvPr/>
        </p:nvSpPr>
        <p:spPr>
          <a:xfrm>
            <a:off x="152075" y="79300"/>
            <a:ext cx="7906800" cy="991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Case Study: VGGNet</a:t>
            </a:r>
          </a:p>
        </p:txBody>
      </p:sp>
      <p:sp>
        <p:nvSpPr>
          <p:cNvPr id="900" name="Shape 900"/>
          <p:cNvSpPr txBox="1"/>
          <p:nvPr/>
        </p:nvSpPr>
        <p:spPr>
          <a:xfrm>
            <a:off x="141200" y="562000"/>
            <a:ext cx="3331199" cy="43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i="1"/>
              <a:t>[Simonyan and Zisserman, 2014]</a:t>
            </a:r>
          </a:p>
        </p:txBody>
      </p:sp>
      <p:pic>
        <p:nvPicPr>
          <p:cNvPr id="901" name="Shape 9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7650" y="185355"/>
            <a:ext cx="3975250" cy="4607999"/>
          </a:xfrm>
          <a:prstGeom prst="rect">
            <a:avLst/>
          </a:prstGeom>
          <a:noFill/>
          <a:ln>
            <a:noFill/>
          </a:ln>
        </p:spPr>
      </p:pic>
      <p:sp>
        <p:nvSpPr>
          <p:cNvPr id="902" name="Shape 902"/>
          <p:cNvSpPr/>
          <p:nvPr/>
        </p:nvSpPr>
        <p:spPr>
          <a:xfrm>
            <a:off x="7665583" y="159730"/>
            <a:ext cx="692100" cy="33669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903" name="Shape 903"/>
          <p:cNvCxnSpPr>
            <a:endCxn id="902" idx="1"/>
          </p:cNvCxnSpPr>
          <p:nvPr/>
        </p:nvCxnSpPr>
        <p:spPr>
          <a:xfrm rot="10800000" flipH="1">
            <a:off x="2708983" y="1843180"/>
            <a:ext cx="4956599" cy="8889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04" name="Shape 904"/>
          <p:cNvSpPr txBox="1"/>
          <p:nvPr/>
        </p:nvSpPr>
        <p:spPr>
          <a:xfrm>
            <a:off x="1102501" y="2788007"/>
            <a:ext cx="3469499" cy="529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FF0000"/>
                </a:solidFill>
              </a:rPr>
              <a:t>Best model</a:t>
            </a:r>
          </a:p>
        </p:txBody>
      </p:sp>
      <p:sp>
        <p:nvSpPr>
          <p:cNvPr id="905" name="Shape 905"/>
          <p:cNvSpPr txBox="1"/>
          <p:nvPr/>
        </p:nvSpPr>
        <p:spPr>
          <a:xfrm>
            <a:off x="175075" y="998575"/>
            <a:ext cx="3593700" cy="1360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Only 3x3 CONV stride 1, pad 1</a:t>
            </a:r>
          </a:p>
          <a:p>
            <a:pPr lvl="0">
              <a:spcBef>
                <a:spcPts val="0"/>
              </a:spcBef>
              <a:buNone/>
            </a:pPr>
            <a:r>
              <a:rPr lang="en" sz="1800"/>
              <a:t>and  2x2 MAX POOL stride 2</a:t>
            </a:r>
          </a:p>
        </p:txBody>
      </p:sp>
      <p:sp>
        <p:nvSpPr>
          <p:cNvPr id="906" name="Shape 906"/>
          <p:cNvSpPr txBox="1"/>
          <p:nvPr/>
        </p:nvSpPr>
        <p:spPr>
          <a:xfrm>
            <a:off x="436625" y="3744930"/>
            <a:ext cx="4620900" cy="621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11.2% top 5 error in ILSVRC 2013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1800" dirty="0">
                <a:solidFill>
                  <a:srgbClr val="0000FF"/>
                </a:solidFill>
              </a:rPr>
              <a:t>=</a:t>
            </a:r>
            <a:r>
              <a:rPr lang="en" sz="1800" dirty="0">
                <a:solidFill>
                  <a:srgbClr val="0000FF"/>
                </a:solidFill>
              </a:rPr>
              <a:t>&gt;</a:t>
            </a:r>
          </a:p>
          <a:p>
            <a:pPr lv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7.3% top 5 error</a:t>
            </a:r>
          </a:p>
        </p:txBody>
      </p:sp>
    </p:spTree>
    <p:extLst>
      <p:ext uri="{BB962C8B-B14F-4D97-AF65-F5344CB8AC3E}">
        <p14:creationId xmlns:p14="http://schemas.microsoft.com/office/powerpoint/2010/main" val="2287564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2" grpId="0" animBg="1"/>
      <p:bldP spid="904" grpId="0"/>
      <p:bldP spid="906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" name="Shape 9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48600" y="134849"/>
            <a:ext cx="2298849" cy="4395074"/>
          </a:xfrm>
          <a:prstGeom prst="rect">
            <a:avLst/>
          </a:prstGeom>
          <a:noFill/>
          <a:ln>
            <a:noFill/>
          </a:ln>
        </p:spPr>
      </p:pic>
      <p:sp>
        <p:nvSpPr>
          <p:cNvPr id="923" name="Shape 923"/>
          <p:cNvSpPr txBox="1"/>
          <p:nvPr/>
        </p:nvSpPr>
        <p:spPr>
          <a:xfrm>
            <a:off x="188000" y="222200"/>
            <a:ext cx="4383900" cy="863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924" name="Shape 924"/>
          <p:cNvSpPr txBox="1"/>
          <p:nvPr/>
        </p:nvSpPr>
        <p:spPr>
          <a:xfrm>
            <a:off x="85450" y="40144"/>
            <a:ext cx="7862099" cy="4341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200" dirty="0"/>
          </a:p>
          <a:p>
            <a:pPr lvl="0" rtl="0">
              <a:spcBef>
                <a:spcPts val="0"/>
              </a:spcBef>
              <a:buNone/>
            </a:pPr>
            <a:r>
              <a:rPr lang="en" sz="1200" dirty="0"/>
              <a:t>INPUT: [224x224x3]       </a:t>
            </a:r>
            <a:r>
              <a:rPr lang="en" sz="1200" dirty="0">
                <a:solidFill>
                  <a:srgbClr val="FF0000"/>
                </a:solidFill>
              </a:rPr>
              <a:t> memory:  224*224*3=150K</a:t>
            </a:r>
            <a:r>
              <a:rPr lang="en" sz="1200" dirty="0"/>
              <a:t>   </a:t>
            </a:r>
            <a:r>
              <a:rPr lang="en" sz="1200" dirty="0">
                <a:solidFill>
                  <a:srgbClr val="0000FF"/>
                </a:solidFill>
              </a:rPr>
              <a:t>params: 0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 dirty="0"/>
              <a:t>CONV3-64: [224x224x64] </a:t>
            </a:r>
            <a:r>
              <a:rPr lang="en" sz="1200" dirty="0">
                <a:solidFill>
                  <a:srgbClr val="FF0000"/>
                </a:solidFill>
              </a:rPr>
              <a:t> memory:  224*224*64=3.2M</a:t>
            </a:r>
            <a:r>
              <a:rPr lang="en" sz="1200" dirty="0">
                <a:solidFill>
                  <a:srgbClr val="000000"/>
                </a:solidFill>
              </a:rPr>
              <a:t>   </a:t>
            </a:r>
            <a:r>
              <a:rPr lang="en" sz="1200" dirty="0">
                <a:solidFill>
                  <a:srgbClr val="0000FF"/>
                </a:solidFill>
              </a:rPr>
              <a:t>params: (3*3*3)*64 = 1,728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 dirty="0">
                <a:solidFill>
                  <a:srgbClr val="000000"/>
                </a:solidFill>
              </a:rPr>
              <a:t>CONV3-64: [224x224x64] </a:t>
            </a:r>
            <a:r>
              <a:rPr lang="en" sz="1200" dirty="0">
                <a:solidFill>
                  <a:srgbClr val="FF0000"/>
                </a:solidFill>
              </a:rPr>
              <a:t> memory:  224*224*64=3.2M</a:t>
            </a:r>
            <a:r>
              <a:rPr lang="en" sz="1200" dirty="0">
                <a:solidFill>
                  <a:srgbClr val="000000"/>
                </a:solidFill>
              </a:rPr>
              <a:t>   </a:t>
            </a:r>
            <a:r>
              <a:rPr lang="en" sz="1200" dirty="0">
                <a:solidFill>
                  <a:srgbClr val="0000FF"/>
                </a:solidFill>
              </a:rPr>
              <a:t>params: (3*3*64)*64 = 36,864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 dirty="0">
                <a:solidFill>
                  <a:srgbClr val="000000"/>
                </a:solidFill>
              </a:rPr>
              <a:t>POOL2: [112x112x64] </a:t>
            </a:r>
            <a:r>
              <a:rPr lang="en" sz="1200" dirty="0">
                <a:solidFill>
                  <a:srgbClr val="FF0000"/>
                </a:solidFill>
              </a:rPr>
              <a:t> memory:  112*112*64=800K</a:t>
            </a:r>
            <a:r>
              <a:rPr lang="en" sz="1200" dirty="0">
                <a:solidFill>
                  <a:srgbClr val="000000"/>
                </a:solidFill>
              </a:rPr>
              <a:t>   </a:t>
            </a:r>
            <a:r>
              <a:rPr lang="en" sz="1200" dirty="0">
                <a:solidFill>
                  <a:srgbClr val="0000FF"/>
                </a:solidFill>
              </a:rPr>
              <a:t>params: 0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 dirty="0">
                <a:solidFill>
                  <a:srgbClr val="000000"/>
                </a:solidFill>
              </a:rPr>
              <a:t>CONV3-128: [112x112x128] </a:t>
            </a:r>
            <a:r>
              <a:rPr lang="en" sz="1200" dirty="0">
                <a:solidFill>
                  <a:srgbClr val="FF0000"/>
                </a:solidFill>
              </a:rPr>
              <a:t> memory:  112*112*128=1.6M</a:t>
            </a:r>
            <a:r>
              <a:rPr lang="en" sz="1200" dirty="0">
                <a:solidFill>
                  <a:srgbClr val="000000"/>
                </a:solidFill>
              </a:rPr>
              <a:t>   </a:t>
            </a:r>
            <a:r>
              <a:rPr lang="en" sz="1200" dirty="0">
                <a:solidFill>
                  <a:srgbClr val="0000FF"/>
                </a:solidFill>
              </a:rPr>
              <a:t>params: (3*3*64)*128 = 73,728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 dirty="0">
                <a:solidFill>
                  <a:srgbClr val="000000"/>
                </a:solidFill>
              </a:rPr>
              <a:t>CONV3-128: [112x112x128] </a:t>
            </a:r>
            <a:r>
              <a:rPr lang="en" sz="1200" dirty="0">
                <a:solidFill>
                  <a:srgbClr val="FF0000"/>
                </a:solidFill>
              </a:rPr>
              <a:t> memory:  112*112*128=1.6M</a:t>
            </a:r>
            <a:r>
              <a:rPr lang="en" sz="1200" dirty="0">
                <a:solidFill>
                  <a:srgbClr val="000000"/>
                </a:solidFill>
              </a:rPr>
              <a:t>   </a:t>
            </a:r>
            <a:r>
              <a:rPr lang="en" sz="1200" dirty="0">
                <a:solidFill>
                  <a:srgbClr val="0000FF"/>
                </a:solidFill>
              </a:rPr>
              <a:t>params: (3*3*128)*128 = 147,456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 dirty="0">
                <a:solidFill>
                  <a:srgbClr val="000000"/>
                </a:solidFill>
              </a:rPr>
              <a:t>POOL2: [56x56x128] </a:t>
            </a:r>
            <a:r>
              <a:rPr lang="en" sz="1200" dirty="0">
                <a:solidFill>
                  <a:srgbClr val="FF0000"/>
                </a:solidFill>
              </a:rPr>
              <a:t> memory:  56*56*128=400K</a:t>
            </a:r>
            <a:r>
              <a:rPr lang="en" sz="1200" dirty="0">
                <a:solidFill>
                  <a:srgbClr val="000000"/>
                </a:solidFill>
              </a:rPr>
              <a:t>   </a:t>
            </a:r>
            <a:r>
              <a:rPr lang="en" sz="1200" dirty="0">
                <a:solidFill>
                  <a:srgbClr val="0000FF"/>
                </a:solidFill>
              </a:rPr>
              <a:t>params: 0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 dirty="0">
                <a:solidFill>
                  <a:srgbClr val="000000"/>
                </a:solidFill>
              </a:rPr>
              <a:t>CONV3-256: [56x56x256] </a:t>
            </a:r>
            <a:r>
              <a:rPr lang="en" sz="1200" dirty="0">
                <a:solidFill>
                  <a:srgbClr val="FF0000"/>
                </a:solidFill>
              </a:rPr>
              <a:t> memory:  56*56*256=800K</a:t>
            </a:r>
            <a:r>
              <a:rPr lang="en" sz="1200" dirty="0">
                <a:solidFill>
                  <a:srgbClr val="000000"/>
                </a:solidFill>
              </a:rPr>
              <a:t>   </a:t>
            </a:r>
            <a:r>
              <a:rPr lang="en" sz="1200" dirty="0">
                <a:solidFill>
                  <a:srgbClr val="0000FF"/>
                </a:solidFill>
              </a:rPr>
              <a:t>params: (3*3*128)*256 = 294,912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 dirty="0">
                <a:solidFill>
                  <a:srgbClr val="000000"/>
                </a:solidFill>
              </a:rPr>
              <a:t>CONV3-256: [56x56x256] </a:t>
            </a:r>
            <a:r>
              <a:rPr lang="en" sz="1200" dirty="0">
                <a:solidFill>
                  <a:srgbClr val="FF0000"/>
                </a:solidFill>
              </a:rPr>
              <a:t> memory:  56*56*256=800K</a:t>
            </a:r>
            <a:r>
              <a:rPr lang="en" sz="1200" dirty="0">
                <a:solidFill>
                  <a:srgbClr val="000000"/>
                </a:solidFill>
              </a:rPr>
              <a:t>   </a:t>
            </a:r>
            <a:r>
              <a:rPr lang="en" sz="1200" dirty="0">
                <a:solidFill>
                  <a:srgbClr val="0000FF"/>
                </a:solidFill>
              </a:rPr>
              <a:t>params: (3*3*256)*256 = 589,824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 dirty="0">
                <a:solidFill>
                  <a:srgbClr val="000000"/>
                </a:solidFill>
              </a:rPr>
              <a:t>CONV3-256: [56x56x256] </a:t>
            </a:r>
            <a:r>
              <a:rPr lang="en" sz="1200" dirty="0">
                <a:solidFill>
                  <a:srgbClr val="FF0000"/>
                </a:solidFill>
              </a:rPr>
              <a:t> memory:  56*56*256=800K</a:t>
            </a:r>
            <a:r>
              <a:rPr lang="en" sz="1200" dirty="0">
                <a:solidFill>
                  <a:srgbClr val="000000"/>
                </a:solidFill>
              </a:rPr>
              <a:t>   </a:t>
            </a:r>
            <a:r>
              <a:rPr lang="en" sz="1200" dirty="0">
                <a:solidFill>
                  <a:srgbClr val="0000FF"/>
                </a:solidFill>
              </a:rPr>
              <a:t>params: (3*3*256)*256 = 589,824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 dirty="0">
                <a:solidFill>
                  <a:srgbClr val="000000"/>
                </a:solidFill>
              </a:rPr>
              <a:t>POOL2: [28x28x256] </a:t>
            </a:r>
            <a:r>
              <a:rPr lang="en" sz="1200" dirty="0">
                <a:solidFill>
                  <a:srgbClr val="FF0000"/>
                </a:solidFill>
              </a:rPr>
              <a:t> memory:  28*28*256=200K</a:t>
            </a:r>
            <a:r>
              <a:rPr lang="en" sz="1200" dirty="0">
                <a:solidFill>
                  <a:srgbClr val="000000"/>
                </a:solidFill>
              </a:rPr>
              <a:t>   </a:t>
            </a:r>
            <a:r>
              <a:rPr lang="en" sz="1200" dirty="0">
                <a:solidFill>
                  <a:srgbClr val="0000FF"/>
                </a:solidFill>
              </a:rPr>
              <a:t>params: 0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 dirty="0">
                <a:solidFill>
                  <a:srgbClr val="000000"/>
                </a:solidFill>
              </a:rPr>
              <a:t>CONV3-512: [28x28x512] </a:t>
            </a:r>
            <a:r>
              <a:rPr lang="en" sz="1200" dirty="0">
                <a:solidFill>
                  <a:srgbClr val="FF0000"/>
                </a:solidFill>
              </a:rPr>
              <a:t> memory:  28*28*512=400K</a:t>
            </a:r>
            <a:r>
              <a:rPr lang="en" sz="1200" dirty="0">
                <a:solidFill>
                  <a:srgbClr val="000000"/>
                </a:solidFill>
              </a:rPr>
              <a:t>   </a:t>
            </a:r>
            <a:r>
              <a:rPr lang="en" sz="1200" dirty="0">
                <a:solidFill>
                  <a:srgbClr val="0000FF"/>
                </a:solidFill>
              </a:rPr>
              <a:t>params: (3*3*256)*512 = 1,179,648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 dirty="0">
                <a:solidFill>
                  <a:srgbClr val="000000"/>
                </a:solidFill>
              </a:rPr>
              <a:t>CONV3-512: [28x28x512] </a:t>
            </a:r>
            <a:r>
              <a:rPr lang="en" sz="1200" dirty="0">
                <a:solidFill>
                  <a:srgbClr val="FF0000"/>
                </a:solidFill>
              </a:rPr>
              <a:t> memory:  28*28*512=400K</a:t>
            </a:r>
            <a:r>
              <a:rPr lang="en" sz="1200" dirty="0">
                <a:solidFill>
                  <a:srgbClr val="000000"/>
                </a:solidFill>
              </a:rPr>
              <a:t>   </a:t>
            </a:r>
            <a:r>
              <a:rPr lang="en" sz="1200" dirty="0">
                <a:solidFill>
                  <a:srgbClr val="0000FF"/>
                </a:solidFill>
              </a:rPr>
              <a:t>params: (3*3*512)*512 = 2,359,296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 dirty="0">
                <a:solidFill>
                  <a:srgbClr val="000000"/>
                </a:solidFill>
              </a:rPr>
              <a:t>CONV3-512: [28x28x512] </a:t>
            </a:r>
            <a:r>
              <a:rPr lang="en" sz="1200" dirty="0">
                <a:solidFill>
                  <a:srgbClr val="FF0000"/>
                </a:solidFill>
              </a:rPr>
              <a:t> memory:  28*28*512=400K</a:t>
            </a:r>
            <a:r>
              <a:rPr lang="en" sz="1200" dirty="0">
                <a:solidFill>
                  <a:srgbClr val="000000"/>
                </a:solidFill>
              </a:rPr>
              <a:t>   </a:t>
            </a:r>
            <a:r>
              <a:rPr lang="en" sz="1200" dirty="0">
                <a:solidFill>
                  <a:srgbClr val="0000FF"/>
                </a:solidFill>
              </a:rPr>
              <a:t>params: (3*3*512)*512 = 2,359,296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 dirty="0">
                <a:solidFill>
                  <a:srgbClr val="000000"/>
                </a:solidFill>
              </a:rPr>
              <a:t>POOL2: [14x14x512] </a:t>
            </a:r>
            <a:r>
              <a:rPr lang="en" sz="1200" dirty="0">
                <a:solidFill>
                  <a:srgbClr val="FF0000"/>
                </a:solidFill>
              </a:rPr>
              <a:t> memory:  14*14*512=100K</a:t>
            </a:r>
            <a:r>
              <a:rPr lang="en" sz="1200" dirty="0">
                <a:solidFill>
                  <a:srgbClr val="000000"/>
                </a:solidFill>
              </a:rPr>
              <a:t>   </a:t>
            </a:r>
            <a:r>
              <a:rPr lang="en" sz="1200" dirty="0">
                <a:solidFill>
                  <a:srgbClr val="0000FF"/>
                </a:solidFill>
              </a:rPr>
              <a:t>params: 0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 dirty="0">
                <a:solidFill>
                  <a:srgbClr val="000000"/>
                </a:solidFill>
              </a:rPr>
              <a:t>CONV3-512: [14x14x512] </a:t>
            </a:r>
            <a:r>
              <a:rPr lang="en" sz="1200" dirty="0">
                <a:solidFill>
                  <a:srgbClr val="FF0000"/>
                </a:solidFill>
              </a:rPr>
              <a:t> memory:  14*14*512=100K</a:t>
            </a:r>
            <a:r>
              <a:rPr lang="en" sz="1200" dirty="0">
                <a:solidFill>
                  <a:srgbClr val="000000"/>
                </a:solidFill>
              </a:rPr>
              <a:t>   </a:t>
            </a:r>
            <a:r>
              <a:rPr lang="en" sz="1200" dirty="0">
                <a:solidFill>
                  <a:srgbClr val="0000FF"/>
                </a:solidFill>
              </a:rPr>
              <a:t>params: (3*3*512)*512 = 2,359,296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 dirty="0">
                <a:solidFill>
                  <a:srgbClr val="000000"/>
                </a:solidFill>
              </a:rPr>
              <a:t>CONV3-512: [14x14x512] </a:t>
            </a:r>
            <a:r>
              <a:rPr lang="en" sz="1200" dirty="0">
                <a:solidFill>
                  <a:srgbClr val="FF0000"/>
                </a:solidFill>
              </a:rPr>
              <a:t> memory:  14*14*512=100K</a:t>
            </a:r>
            <a:r>
              <a:rPr lang="en" sz="1200" dirty="0">
                <a:solidFill>
                  <a:srgbClr val="000000"/>
                </a:solidFill>
              </a:rPr>
              <a:t>   </a:t>
            </a:r>
            <a:r>
              <a:rPr lang="en" sz="1200" dirty="0">
                <a:solidFill>
                  <a:srgbClr val="0000FF"/>
                </a:solidFill>
              </a:rPr>
              <a:t>params: (3*3*512)*512 = 2,359,296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 dirty="0">
                <a:solidFill>
                  <a:srgbClr val="000000"/>
                </a:solidFill>
              </a:rPr>
              <a:t>CONV3-512: [14x14x512] </a:t>
            </a:r>
            <a:r>
              <a:rPr lang="en" sz="1200" dirty="0">
                <a:solidFill>
                  <a:srgbClr val="FF0000"/>
                </a:solidFill>
              </a:rPr>
              <a:t> memory:  14*14*512=100K</a:t>
            </a:r>
            <a:r>
              <a:rPr lang="en" sz="1200" dirty="0">
                <a:solidFill>
                  <a:srgbClr val="000000"/>
                </a:solidFill>
              </a:rPr>
              <a:t>   </a:t>
            </a:r>
            <a:r>
              <a:rPr lang="en" sz="1200" dirty="0">
                <a:solidFill>
                  <a:srgbClr val="0000FF"/>
                </a:solidFill>
              </a:rPr>
              <a:t>params: (3*3*512)*512 = 2,359,296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 dirty="0">
                <a:solidFill>
                  <a:srgbClr val="000000"/>
                </a:solidFill>
              </a:rPr>
              <a:t>POOL2: [7x7x512] </a:t>
            </a:r>
            <a:r>
              <a:rPr lang="en" sz="1200" dirty="0">
                <a:solidFill>
                  <a:srgbClr val="FF0000"/>
                </a:solidFill>
              </a:rPr>
              <a:t> memory:  7*7*512=25K</a:t>
            </a:r>
            <a:r>
              <a:rPr lang="en" sz="1200" dirty="0">
                <a:solidFill>
                  <a:srgbClr val="000000"/>
                </a:solidFill>
              </a:rPr>
              <a:t>  </a:t>
            </a:r>
            <a:r>
              <a:rPr lang="en" sz="1200" dirty="0">
                <a:solidFill>
                  <a:srgbClr val="0000FF"/>
                </a:solidFill>
              </a:rPr>
              <a:t>params: 0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 dirty="0">
                <a:solidFill>
                  <a:srgbClr val="000000"/>
                </a:solidFill>
              </a:rPr>
              <a:t>FC: [1x1x4096] </a:t>
            </a:r>
            <a:r>
              <a:rPr lang="en" sz="1200" dirty="0">
                <a:solidFill>
                  <a:srgbClr val="FF0000"/>
                </a:solidFill>
              </a:rPr>
              <a:t> memory:  4096</a:t>
            </a:r>
            <a:r>
              <a:rPr lang="en" sz="1200" dirty="0">
                <a:solidFill>
                  <a:srgbClr val="000000"/>
                </a:solidFill>
              </a:rPr>
              <a:t>  </a:t>
            </a:r>
            <a:r>
              <a:rPr lang="en" sz="1200" dirty="0">
                <a:solidFill>
                  <a:srgbClr val="0000FF"/>
                </a:solidFill>
              </a:rPr>
              <a:t>params: 7*7*512*4096 = 102,760,448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 dirty="0">
                <a:solidFill>
                  <a:srgbClr val="000000"/>
                </a:solidFill>
              </a:rPr>
              <a:t>FC: [1x1x4096] </a:t>
            </a:r>
            <a:r>
              <a:rPr lang="en" sz="1200" dirty="0">
                <a:solidFill>
                  <a:srgbClr val="FF0000"/>
                </a:solidFill>
              </a:rPr>
              <a:t> memory:  4096</a:t>
            </a:r>
            <a:r>
              <a:rPr lang="en" sz="1200" dirty="0">
                <a:solidFill>
                  <a:srgbClr val="000000"/>
                </a:solidFill>
              </a:rPr>
              <a:t>  </a:t>
            </a:r>
            <a:r>
              <a:rPr lang="en" sz="1200" dirty="0">
                <a:solidFill>
                  <a:srgbClr val="0000FF"/>
                </a:solidFill>
              </a:rPr>
              <a:t>params: 4096*4096 = 16,777,216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 dirty="0">
                <a:solidFill>
                  <a:srgbClr val="000000"/>
                </a:solidFill>
              </a:rPr>
              <a:t>FC: [1x1x1000] </a:t>
            </a:r>
            <a:r>
              <a:rPr lang="en" sz="1200" dirty="0">
                <a:solidFill>
                  <a:srgbClr val="FF0000"/>
                </a:solidFill>
              </a:rPr>
              <a:t> memory:  1000 </a:t>
            </a:r>
            <a:r>
              <a:rPr lang="en" sz="1200" dirty="0">
                <a:solidFill>
                  <a:srgbClr val="0000FF"/>
                </a:solidFill>
              </a:rPr>
              <a:t>params: 4096*1000 = 4,096,000</a:t>
            </a:r>
          </a:p>
          <a:p>
            <a:pPr lvl="0" rtl="0">
              <a:spcBef>
                <a:spcPts val="0"/>
              </a:spcBef>
              <a:buNone/>
            </a:pPr>
            <a:endParaRPr sz="1200" dirty="0"/>
          </a:p>
        </p:txBody>
      </p:sp>
      <p:sp>
        <p:nvSpPr>
          <p:cNvPr id="925" name="Shape 925"/>
          <p:cNvSpPr/>
          <p:nvPr/>
        </p:nvSpPr>
        <p:spPr>
          <a:xfrm>
            <a:off x="8050133" y="299100"/>
            <a:ext cx="692100" cy="33669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26" name="Shape 926"/>
          <p:cNvSpPr txBox="1"/>
          <p:nvPr/>
        </p:nvSpPr>
        <p:spPr>
          <a:xfrm>
            <a:off x="4640493" y="-13269"/>
            <a:ext cx="2238899" cy="256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3C78D8"/>
                </a:solidFill>
              </a:rPr>
              <a:t>(not counting biases)</a:t>
            </a:r>
          </a:p>
        </p:txBody>
      </p:sp>
      <p:sp>
        <p:nvSpPr>
          <p:cNvPr id="8" name="Shape 927">
            <a:extLst>
              <a:ext uri="{FF2B5EF4-FFF2-40B4-BE49-F238E27FC236}">
                <a16:creationId xmlns:a16="http://schemas.microsoft.com/office/drawing/2014/main" id="{42548AEC-F0D8-9744-8607-CB82088BF870}"/>
              </a:ext>
            </a:extLst>
          </p:cNvPr>
          <p:cNvSpPr txBox="1"/>
          <p:nvPr/>
        </p:nvSpPr>
        <p:spPr>
          <a:xfrm>
            <a:off x="85450" y="4287073"/>
            <a:ext cx="6930750" cy="485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rgbClr val="FF0000"/>
                </a:solidFill>
              </a:rPr>
              <a:t>TOTAL memory: 24M * 4 bytes ~= 93MB / image</a:t>
            </a:r>
            <a:r>
              <a:rPr lang="en" dirty="0"/>
              <a:t> (only forward! ~x2 for backward)</a:t>
            </a:r>
          </a:p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rgbClr val="0000FF"/>
                </a:solidFill>
              </a:rPr>
              <a:t>TOTAL params: 138M parameters</a:t>
            </a:r>
          </a:p>
        </p:txBody>
      </p:sp>
    </p:spTree>
    <p:extLst>
      <p:ext uri="{BB962C8B-B14F-4D97-AF65-F5344CB8AC3E}">
        <p14:creationId xmlns:p14="http://schemas.microsoft.com/office/powerpoint/2010/main" val="548403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Shape 923"/>
          <p:cNvSpPr txBox="1"/>
          <p:nvPr/>
        </p:nvSpPr>
        <p:spPr>
          <a:xfrm>
            <a:off x="188000" y="222200"/>
            <a:ext cx="4383900" cy="863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924" name="Shape 924"/>
          <p:cNvSpPr txBox="1"/>
          <p:nvPr/>
        </p:nvSpPr>
        <p:spPr>
          <a:xfrm>
            <a:off x="85450" y="40144"/>
            <a:ext cx="8870550" cy="4341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200" dirty="0"/>
          </a:p>
          <a:p>
            <a:pPr lvl="0" rtl="0">
              <a:spcBef>
                <a:spcPts val="0"/>
              </a:spcBef>
              <a:buNone/>
            </a:pPr>
            <a:r>
              <a:rPr lang="en" sz="1200" dirty="0"/>
              <a:t>INPUT: [224x224x3]       </a:t>
            </a:r>
            <a:r>
              <a:rPr lang="en" sz="1200" dirty="0">
                <a:solidFill>
                  <a:srgbClr val="FF0000"/>
                </a:solidFill>
              </a:rPr>
              <a:t> memory:  224*224*3=150K</a:t>
            </a:r>
            <a:r>
              <a:rPr lang="en" sz="1200" dirty="0"/>
              <a:t>   </a:t>
            </a:r>
            <a:r>
              <a:rPr lang="en" sz="1200" dirty="0">
                <a:solidFill>
                  <a:srgbClr val="0000FF"/>
                </a:solidFill>
              </a:rPr>
              <a:t>params: 0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 dirty="0"/>
              <a:t>CONV3-64: [224x224x64] </a:t>
            </a:r>
            <a:r>
              <a:rPr lang="en" sz="1200" dirty="0">
                <a:solidFill>
                  <a:srgbClr val="FF0000"/>
                </a:solidFill>
              </a:rPr>
              <a:t> memory:  </a:t>
            </a:r>
            <a:r>
              <a:rPr lang="en" sz="1200" b="1" dirty="0">
                <a:solidFill>
                  <a:srgbClr val="FF0000"/>
                </a:solidFill>
              </a:rPr>
              <a:t>224*224*64=3.2M</a:t>
            </a:r>
            <a:r>
              <a:rPr lang="en" sz="1200" dirty="0">
                <a:solidFill>
                  <a:srgbClr val="000000"/>
                </a:solidFill>
              </a:rPr>
              <a:t>   </a:t>
            </a:r>
            <a:r>
              <a:rPr lang="en" sz="1200" dirty="0">
                <a:solidFill>
                  <a:srgbClr val="0000FF"/>
                </a:solidFill>
              </a:rPr>
              <a:t>params: (3*3*3)*64 = 1,728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 dirty="0">
                <a:solidFill>
                  <a:srgbClr val="000000"/>
                </a:solidFill>
              </a:rPr>
              <a:t>CONV3-64: [224x224x64] </a:t>
            </a:r>
            <a:r>
              <a:rPr lang="en" sz="1200" dirty="0">
                <a:solidFill>
                  <a:srgbClr val="FF0000"/>
                </a:solidFill>
              </a:rPr>
              <a:t> memory:  </a:t>
            </a:r>
            <a:r>
              <a:rPr lang="en" sz="1200" b="1" dirty="0">
                <a:solidFill>
                  <a:srgbClr val="FF0000"/>
                </a:solidFill>
              </a:rPr>
              <a:t>224*224*64=3.2M</a:t>
            </a:r>
            <a:r>
              <a:rPr lang="en" sz="1200" dirty="0">
                <a:solidFill>
                  <a:srgbClr val="000000"/>
                </a:solidFill>
              </a:rPr>
              <a:t>   </a:t>
            </a:r>
            <a:r>
              <a:rPr lang="en" sz="1200" dirty="0">
                <a:solidFill>
                  <a:srgbClr val="0000FF"/>
                </a:solidFill>
              </a:rPr>
              <a:t>params: (3*3*64)*64 = 36,864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 dirty="0">
                <a:solidFill>
                  <a:srgbClr val="000000"/>
                </a:solidFill>
              </a:rPr>
              <a:t>POOL2: [112x112x64] </a:t>
            </a:r>
            <a:r>
              <a:rPr lang="en" sz="1200" dirty="0">
                <a:solidFill>
                  <a:srgbClr val="FF0000"/>
                </a:solidFill>
              </a:rPr>
              <a:t> memory:  112*112*64=800K</a:t>
            </a:r>
            <a:r>
              <a:rPr lang="en" sz="1200" dirty="0">
                <a:solidFill>
                  <a:srgbClr val="000000"/>
                </a:solidFill>
              </a:rPr>
              <a:t>   </a:t>
            </a:r>
            <a:r>
              <a:rPr lang="en" sz="1200" dirty="0">
                <a:solidFill>
                  <a:srgbClr val="0000FF"/>
                </a:solidFill>
              </a:rPr>
              <a:t>params: 0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 dirty="0">
                <a:solidFill>
                  <a:srgbClr val="000000"/>
                </a:solidFill>
              </a:rPr>
              <a:t>CONV3-128: [112x112x128] </a:t>
            </a:r>
            <a:r>
              <a:rPr lang="en" sz="1200" dirty="0">
                <a:solidFill>
                  <a:srgbClr val="FF0000"/>
                </a:solidFill>
              </a:rPr>
              <a:t> memory:  112*112*128=1.6M</a:t>
            </a:r>
            <a:r>
              <a:rPr lang="en" sz="1200" dirty="0">
                <a:solidFill>
                  <a:srgbClr val="000000"/>
                </a:solidFill>
              </a:rPr>
              <a:t>   </a:t>
            </a:r>
            <a:r>
              <a:rPr lang="en" sz="1200" dirty="0">
                <a:solidFill>
                  <a:srgbClr val="0000FF"/>
                </a:solidFill>
              </a:rPr>
              <a:t>params: (3*3*64)*128 = 73,728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 dirty="0">
                <a:solidFill>
                  <a:srgbClr val="000000"/>
                </a:solidFill>
              </a:rPr>
              <a:t>CONV3-128: [112x112x128] </a:t>
            </a:r>
            <a:r>
              <a:rPr lang="en" sz="1200" dirty="0">
                <a:solidFill>
                  <a:srgbClr val="FF0000"/>
                </a:solidFill>
              </a:rPr>
              <a:t> memory:  112*112*128=1.6M</a:t>
            </a:r>
            <a:r>
              <a:rPr lang="en" sz="1200" dirty="0">
                <a:solidFill>
                  <a:srgbClr val="000000"/>
                </a:solidFill>
              </a:rPr>
              <a:t>   </a:t>
            </a:r>
            <a:r>
              <a:rPr lang="en" sz="1200" dirty="0">
                <a:solidFill>
                  <a:srgbClr val="0000FF"/>
                </a:solidFill>
              </a:rPr>
              <a:t>params: (3*3*128)*128 = 147,456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 dirty="0">
                <a:solidFill>
                  <a:srgbClr val="000000"/>
                </a:solidFill>
              </a:rPr>
              <a:t>POOL2: [56x56x128] </a:t>
            </a:r>
            <a:r>
              <a:rPr lang="en" sz="1200" dirty="0">
                <a:solidFill>
                  <a:srgbClr val="FF0000"/>
                </a:solidFill>
              </a:rPr>
              <a:t> memory:  56*56*128=400K</a:t>
            </a:r>
            <a:r>
              <a:rPr lang="en" sz="1200" dirty="0">
                <a:solidFill>
                  <a:srgbClr val="000000"/>
                </a:solidFill>
              </a:rPr>
              <a:t>   </a:t>
            </a:r>
            <a:r>
              <a:rPr lang="en" sz="1200" dirty="0">
                <a:solidFill>
                  <a:srgbClr val="0000FF"/>
                </a:solidFill>
              </a:rPr>
              <a:t>params: 0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 dirty="0">
                <a:solidFill>
                  <a:srgbClr val="000000"/>
                </a:solidFill>
              </a:rPr>
              <a:t>CONV3-256: [56x56x256] </a:t>
            </a:r>
            <a:r>
              <a:rPr lang="en" sz="1200" dirty="0">
                <a:solidFill>
                  <a:srgbClr val="FF0000"/>
                </a:solidFill>
              </a:rPr>
              <a:t> memory:  56*56*256=800K</a:t>
            </a:r>
            <a:r>
              <a:rPr lang="en" sz="1200" dirty="0">
                <a:solidFill>
                  <a:srgbClr val="000000"/>
                </a:solidFill>
              </a:rPr>
              <a:t>   </a:t>
            </a:r>
            <a:r>
              <a:rPr lang="en" sz="1200" dirty="0">
                <a:solidFill>
                  <a:srgbClr val="0000FF"/>
                </a:solidFill>
              </a:rPr>
              <a:t>params: (3*3*128)*256 = 294,912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 dirty="0">
                <a:solidFill>
                  <a:srgbClr val="000000"/>
                </a:solidFill>
              </a:rPr>
              <a:t>CONV3-256: [56x56x256] </a:t>
            </a:r>
            <a:r>
              <a:rPr lang="en" sz="1200" dirty="0">
                <a:solidFill>
                  <a:srgbClr val="FF0000"/>
                </a:solidFill>
              </a:rPr>
              <a:t> memory:  56*56*256=800K</a:t>
            </a:r>
            <a:r>
              <a:rPr lang="en" sz="1200" dirty="0">
                <a:solidFill>
                  <a:srgbClr val="000000"/>
                </a:solidFill>
              </a:rPr>
              <a:t>   </a:t>
            </a:r>
            <a:r>
              <a:rPr lang="en" sz="1200" dirty="0">
                <a:solidFill>
                  <a:srgbClr val="0000FF"/>
                </a:solidFill>
              </a:rPr>
              <a:t>params: (3*3*256)*256 = 589,824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 dirty="0">
                <a:solidFill>
                  <a:srgbClr val="000000"/>
                </a:solidFill>
              </a:rPr>
              <a:t>CONV3-256: [56x56x256] </a:t>
            </a:r>
            <a:r>
              <a:rPr lang="en" sz="1200" dirty="0">
                <a:solidFill>
                  <a:srgbClr val="FF0000"/>
                </a:solidFill>
              </a:rPr>
              <a:t> memory:  56*56*256=800K</a:t>
            </a:r>
            <a:r>
              <a:rPr lang="en" sz="1200" dirty="0">
                <a:solidFill>
                  <a:srgbClr val="000000"/>
                </a:solidFill>
              </a:rPr>
              <a:t>   </a:t>
            </a:r>
            <a:r>
              <a:rPr lang="en" sz="1200" dirty="0">
                <a:solidFill>
                  <a:srgbClr val="0000FF"/>
                </a:solidFill>
              </a:rPr>
              <a:t>params: (3*3*256)*256 = 589,824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 dirty="0">
                <a:solidFill>
                  <a:srgbClr val="000000"/>
                </a:solidFill>
              </a:rPr>
              <a:t>POOL2: [28x28x256] </a:t>
            </a:r>
            <a:r>
              <a:rPr lang="en" sz="1200" dirty="0">
                <a:solidFill>
                  <a:srgbClr val="FF0000"/>
                </a:solidFill>
              </a:rPr>
              <a:t> memory:  28*28*256=200K</a:t>
            </a:r>
            <a:r>
              <a:rPr lang="en" sz="1200" dirty="0">
                <a:solidFill>
                  <a:srgbClr val="000000"/>
                </a:solidFill>
              </a:rPr>
              <a:t>   </a:t>
            </a:r>
            <a:r>
              <a:rPr lang="en" sz="1200" dirty="0">
                <a:solidFill>
                  <a:srgbClr val="0000FF"/>
                </a:solidFill>
              </a:rPr>
              <a:t>params: 0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 dirty="0">
                <a:solidFill>
                  <a:srgbClr val="000000"/>
                </a:solidFill>
              </a:rPr>
              <a:t>CONV3-512: [28x28x512] </a:t>
            </a:r>
            <a:r>
              <a:rPr lang="en" sz="1200" dirty="0">
                <a:solidFill>
                  <a:srgbClr val="FF0000"/>
                </a:solidFill>
              </a:rPr>
              <a:t> memory:  28*28*512=400K</a:t>
            </a:r>
            <a:r>
              <a:rPr lang="en" sz="1200" dirty="0">
                <a:solidFill>
                  <a:srgbClr val="000000"/>
                </a:solidFill>
              </a:rPr>
              <a:t>   </a:t>
            </a:r>
            <a:r>
              <a:rPr lang="en" sz="1200" dirty="0">
                <a:solidFill>
                  <a:srgbClr val="0000FF"/>
                </a:solidFill>
              </a:rPr>
              <a:t>params: (3*3*256)*512 = 1,179,648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 dirty="0">
                <a:solidFill>
                  <a:srgbClr val="000000"/>
                </a:solidFill>
              </a:rPr>
              <a:t>CONV3-512: [28x28x512] </a:t>
            </a:r>
            <a:r>
              <a:rPr lang="en" sz="1200" dirty="0">
                <a:solidFill>
                  <a:srgbClr val="FF0000"/>
                </a:solidFill>
              </a:rPr>
              <a:t> memory:  28*28*512=400K</a:t>
            </a:r>
            <a:r>
              <a:rPr lang="en" sz="1200" dirty="0">
                <a:solidFill>
                  <a:srgbClr val="000000"/>
                </a:solidFill>
              </a:rPr>
              <a:t>   </a:t>
            </a:r>
            <a:r>
              <a:rPr lang="en" sz="1200" dirty="0">
                <a:solidFill>
                  <a:srgbClr val="0000FF"/>
                </a:solidFill>
              </a:rPr>
              <a:t>params: (3*3*512)*512 = 2,359,296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 dirty="0">
                <a:solidFill>
                  <a:srgbClr val="000000"/>
                </a:solidFill>
              </a:rPr>
              <a:t>CONV3-512: [28x28x512] </a:t>
            </a:r>
            <a:r>
              <a:rPr lang="en" sz="1200" dirty="0">
                <a:solidFill>
                  <a:srgbClr val="FF0000"/>
                </a:solidFill>
              </a:rPr>
              <a:t> memory:  28*28*512=400K</a:t>
            </a:r>
            <a:r>
              <a:rPr lang="en" sz="1200" dirty="0">
                <a:solidFill>
                  <a:srgbClr val="000000"/>
                </a:solidFill>
              </a:rPr>
              <a:t>   </a:t>
            </a:r>
            <a:r>
              <a:rPr lang="en" sz="1200" dirty="0">
                <a:solidFill>
                  <a:srgbClr val="0000FF"/>
                </a:solidFill>
              </a:rPr>
              <a:t>params: (3*3*512)*512 = 2,359,296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 dirty="0">
                <a:solidFill>
                  <a:srgbClr val="000000"/>
                </a:solidFill>
              </a:rPr>
              <a:t>POOL2: [14x14x512] </a:t>
            </a:r>
            <a:r>
              <a:rPr lang="en" sz="1200" dirty="0">
                <a:solidFill>
                  <a:srgbClr val="FF0000"/>
                </a:solidFill>
              </a:rPr>
              <a:t> memory:  14*14*512=100K</a:t>
            </a:r>
            <a:r>
              <a:rPr lang="en" sz="1200" dirty="0">
                <a:solidFill>
                  <a:srgbClr val="000000"/>
                </a:solidFill>
              </a:rPr>
              <a:t>   </a:t>
            </a:r>
            <a:r>
              <a:rPr lang="en" sz="1200" dirty="0">
                <a:solidFill>
                  <a:srgbClr val="0000FF"/>
                </a:solidFill>
              </a:rPr>
              <a:t>params: 0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 dirty="0">
                <a:solidFill>
                  <a:srgbClr val="000000"/>
                </a:solidFill>
              </a:rPr>
              <a:t>CONV3-512: [14x14x512] </a:t>
            </a:r>
            <a:r>
              <a:rPr lang="en" sz="1200" dirty="0">
                <a:solidFill>
                  <a:srgbClr val="FF0000"/>
                </a:solidFill>
              </a:rPr>
              <a:t> memory:  14*14*512=100K</a:t>
            </a:r>
            <a:r>
              <a:rPr lang="en" sz="1200" dirty="0">
                <a:solidFill>
                  <a:srgbClr val="000000"/>
                </a:solidFill>
              </a:rPr>
              <a:t>   </a:t>
            </a:r>
            <a:r>
              <a:rPr lang="en" sz="1200" dirty="0">
                <a:solidFill>
                  <a:srgbClr val="0000FF"/>
                </a:solidFill>
              </a:rPr>
              <a:t>params: (3*3*512)*512 = 2,359,296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 dirty="0">
                <a:solidFill>
                  <a:srgbClr val="000000"/>
                </a:solidFill>
              </a:rPr>
              <a:t>CONV3-512: [14x14x512] </a:t>
            </a:r>
            <a:r>
              <a:rPr lang="en" sz="1200" dirty="0">
                <a:solidFill>
                  <a:srgbClr val="FF0000"/>
                </a:solidFill>
              </a:rPr>
              <a:t> memory:  14*14*512=100K</a:t>
            </a:r>
            <a:r>
              <a:rPr lang="en" sz="1200" dirty="0">
                <a:solidFill>
                  <a:srgbClr val="000000"/>
                </a:solidFill>
              </a:rPr>
              <a:t>   </a:t>
            </a:r>
            <a:r>
              <a:rPr lang="en" sz="1200" dirty="0">
                <a:solidFill>
                  <a:srgbClr val="0000FF"/>
                </a:solidFill>
              </a:rPr>
              <a:t>params: (3*3*512)*512 = 2,359,296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 dirty="0">
                <a:solidFill>
                  <a:srgbClr val="000000"/>
                </a:solidFill>
              </a:rPr>
              <a:t>CONV3-512: [14x14x512] </a:t>
            </a:r>
            <a:r>
              <a:rPr lang="en" sz="1200" dirty="0">
                <a:solidFill>
                  <a:srgbClr val="FF0000"/>
                </a:solidFill>
              </a:rPr>
              <a:t> memory:  14*14*512=100K</a:t>
            </a:r>
            <a:r>
              <a:rPr lang="en" sz="1200" dirty="0">
                <a:solidFill>
                  <a:srgbClr val="000000"/>
                </a:solidFill>
              </a:rPr>
              <a:t>   </a:t>
            </a:r>
            <a:r>
              <a:rPr lang="en" sz="1200" dirty="0">
                <a:solidFill>
                  <a:srgbClr val="0000FF"/>
                </a:solidFill>
              </a:rPr>
              <a:t>params: (3*3*512)*512 = 2,359,296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 dirty="0">
                <a:solidFill>
                  <a:srgbClr val="000000"/>
                </a:solidFill>
              </a:rPr>
              <a:t>POOL2: [7x7x512] </a:t>
            </a:r>
            <a:r>
              <a:rPr lang="en" sz="1200" dirty="0">
                <a:solidFill>
                  <a:srgbClr val="FF0000"/>
                </a:solidFill>
              </a:rPr>
              <a:t> memory:  7*7*512=25K</a:t>
            </a:r>
            <a:r>
              <a:rPr lang="en" sz="1200" dirty="0">
                <a:solidFill>
                  <a:srgbClr val="000000"/>
                </a:solidFill>
              </a:rPr>
              <a:t>  </a:t>
            </a:r>
            <a:r>
              <a:rPr lang="en" sz="1200" dirty="0">
                <a:solidFill>
                  <a:srgbClr val="0000FF"/>
                </a:solidFill>
              </a:rPr>
              <a:t>params: 0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 dirty="0">
                <a:solidFill>
                  <a:srgbClr val="000000"/>
                </a:solidFill>
              </a:rPr>
              <a:t>FC: [1x1x4096] </a:t>
            </a:r>
            <a:r>
              <a:rPr lang="en" sz="1200" dirty="0">
                <a:solidFill>
                  <a:srgbClr val="FF0000"/>
                </a:solidFill>
              </a:rPr>
              <a:t> memory:  4096</a:t>
            </a:r>
            <a:r>
              <a:rPr lang="en" sz="1200" dirty="0">
                <a:solidFill>
                  <a:srgbClr val="000000"/>
                </a:solidFill>
              </a:rPr>
              <a:t>  </a:t>
            </a:r>
            <a:r>
              <a:rPr lang="en" sz="1200" dirty="0">
                <a:solidFill>
                  <a:srgbClr val="0000FF"/>
                </a:solidFill>
              </a:rPr>
              <a:t>params: </a:t>
            </a:r>
            <a:r>
              <a:rPr lang="en" sz="1200" b="1" dirty="0">
                <a:solidFill>
                  <a:srgbClr val="0000FF"/>
                </a:solidFill>
              </a:rPr>
              <a:t>7*7*512*4096 = 102,760,448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 dirty="0">
                <a:solidFill>
                  <a:srgbClr val="000000"/>
                </a:solidFill>
              </a:rPr>
              <a:t>FC: [1x1x4096] </a:t>
            </a:r>
            <a:r>
              <a:rPr lang="en" sz="1200" dirty="0">
                <a:solidFill>
                  <a:srgbClr val="FF0000"/>
                </a:solidFill>
              </a:rPr>
              <a:t> memory:  4096</a:t>
            </a:r>
            <a:r>
              <a:rPr lang="en" sz="1200" dirty="0">
                <a:solidFill>
                  <a:srgbClr val="000000"/>
                </a:solidFill>
              </a:rPr>
              <a:t>  </a:t>
            </a:r>
            <a:r>
              <a:rPr lang="en" sz="1200" dirty="0">
                <a:solidFill>
                  <a:srgbClr val="0000FF"/>
                </a:solidFill>
              </a:rPr>
              <a:t>params: 4096*4096 = 16,777,216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 dirty="0">
                <a:solidFill>
                  <a:srgbClr val="000000"/>
                </a:solidFill>
              </a:rPr>
              <a:t>FC: [1x1x1000] </a:t>
            </a:r>
            <a:r>
              <a:rPr lang="en" sz="1200" dirty="0">
                <a:solidFill>
                  <a:srgbClr val="FF0000"/>
                </a:solidFill>
              </a:rPr>
              <a:t> memory:  1000 </a:t>
            </a:r>
            <a:r>
              <a:rPr lang="en" sz="1200" dirty="0">
                <a:solidFill>
                  <a:srgbClr val="0000FF"/>
                </a:solidFill>
              </a:rPr>
              <a:t>params: 4096*1000 = 4,096,000</a:t>
            </a:r>
          </a:p>
          <a:p>
            <a:pPr lvl="0" rtl="0">
              <a:spcBef>
                <a:spcPts val="0"/>
              </a:spcBef>
              <a:buNone/>
            </a:pPr>
            <a:endParaRPr sz="1200" dirty="0"/>
          </a:p>
        </p:txBody>
      </p:sp>
      <p:sp>
        <p:nvSpPr>
          <p:cNvPr id="926" name="Shape 926"/>
          <p:cNvSpPr txBox="1"/>
          <p:nvPr/>
        </p:nvSpPr>
        <p:spPr>
          <a:xfrm>
            <a:off x="4640493" y="-13269"/>
            <a:ext cx="2238899" cy="256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3C78D8"/>
                </a:solidFill>
              </a:rPr>
              <a:t>(not counting biases)</a:t>
            </a:r>
          </a:p>
        </p:txBody>
      </p:sp>
      <p:sp>
        <p:nvSpPr>
          <p:cNvPr id="927" name="Shape 927"/>
          <p:cNvSpPr txBox="1"/>
          <p:nvPr/>
        </p:nvSpPr>
        <p:spPr>
          <a:xfrm>
            <a:off x="85450" y="4287073"/>
            <a:ext cx="6930750" cy="485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rgbClr val="FF0000"/>
                </a:solidFill>
              </a:rPr>
              <a:t>TOTAL memory: 24M * 4 bytes ~= 93MB / image</a:t>
            </a:r>
            <a:r>
              <a:rPr lang="en" dirty="0"/>
              <a:t> (only forward! ~x2 for backward)</a:t>
            </a:r>
          </a:p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rgbClr val="0000FF"/>
                </a:solidFill>
              </a:rPr>
              <a:t>TOTAL params: 138M parameters</a:t>
            </a:r>
          </a:p>
        </p:txBody>
      </p:sp>
      <p:sp>
        <p:nvSpPr>
          <p:cNvPr id="8" name="Shape 937">
            <a:extLst>
              <a:ext uri="{FF2B5EF4-FFF2-40B4-BE49-F238E27FC236}">
                <a16:creationId xmlns:a16="http://schemas.microsoft.com/office/drawing/2014/main" id="{E4C27B81-882D-674C-95F4-8B28D4267CC9}"/>
              </a:ext>
            </a:extLst>
          </p:cNvPr>
          <p:cNvSpPr txBox="1"/>
          <p:nvPr/>
        </p:nvSpPr>
        <p:spPr>
          <a:xfrm>
            <a:off x="7161375" y="352445"/>
            <a:ext cx="1939800" cy="4247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Note:</a:t>
            </a:r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rgbClr val="FF0000"/>
                </a:solidFill>
              </a:rPr>
              <a:t>Most memory is in early CONV</a:t>
            </a:r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rgbClr val="0000FF"/>
                </a:solidFill>
              </a:rPr>
              <a:t>Most params are</a:t>
            </a:r>
          </a:p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rgbClr val="0000FF"/>
                </a:solidFill>
              </a:rPr>
              <a:t>in late FC</a:t>
            </a:r>
          </a:p>
        </p:txBody>
      </p:sp>
      <p:cxnSp>
        <p:nvCxnSpPr>
          <p:cNvPr id="9" name="Shape 938">
            <a:extLst>
              <a:ext uri="{FF2B5EF4-FFF2-40B4-BE49-F238E27FC236}">
                <a16:creationId xmlns:a16="http://schemas.microsoft.com/office/drawing/2014/main" id="{2C69ED90-4570-9249-8593-31330EF2E90D}"/>
              </a:ext>
            </a:extLst>
          </p:cNvPr>
          <p:cNvCxnSpPr>
            <a:cxnSpLocks/>
          </p:cNvCxnSpPr>
          <p:nvPr/>
        </p:nvCxnSpPr>
        <p:spPr>
          <a:xfrm flipH="1">
            <a:off x="5004486" y="3317845"/>
            <a:ext cx="2592714" cy="599247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0" name="Shape 939">
            <a:extLst>
              <a:ext uri="{FF2B5EF4-FFF2-40B4-BE49-F238E27FC236}">
                <a16:creationId xmlns:a16="http://schemas.microsoft.com/office/drawing/2014/main" id="{7FFA905E-D9C1-764A-BFB4-A2F0BC17D6CB}"/>
              </a:ext>
            </a:extLst>
          </p:cNvPr>
          <p:cNvCxnSpPr/>
          <p:nvPr/>
        </p:nvCxnSpPr>
        <p:spPr>
          <a:xfrm rot="10800000">
            <a:off x="3965174" y="702870"/>
            <a:ext cx="2914200" cy="247799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</p:spTree>
    <p:extLst>
      <p:ext uri="{BB962C8B-B14F-4D97-AF65-F5344CB8AC3E}">
        <p14:creationId xmlns:p14="http://schemas.microsoft.com/office/powerpoint/2010/main" val="257827998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4" name="Shape 9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18409"/>
            <a:ext cx="9143997" cy="2691580"/>
          </a:xfrm>
          <a:prstGeom prst="rect">
            <a:avLst/>
          </a:prstGeom>
          <a:noFill/>
          <a:ln>
            <a:noFill/>
          </a:ln>
        </p:spPr>
      </p:pic>
      <p:sp>
        <p:nvSpPr>
          <p:cNvPr id="946" name="Shape 946"/>
          <p:cNvSpPr txBox="1"/>
          <p:nvPr/>
        </p:nvSpPr>
        <p:spPr>
          <a:xfrm>
            <a:off x="152075" y="79300"/>
            <a:ext cx="7906800" cy="991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Case Study: GoogLeNet</a:t>
            </a:r>
          </a:p>
        </p:txBody>
      </p:sp>
      <p:sp>
        <p:nvSpPr>
          <p:cNvPr id="947" name="Shape 947"/>
          <p:cNvSpPr txBox="1"/>
          <p:nvPr/>
        </p:nvSpPr>
        <p:spPr>
          <a:xfrm>
            <a:off x="202618" y="683208"/>
            <a:ext cx="2343000" cy="43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i="1" dirty="0"/>
              <a:t>[</a:t>
            </a:r>
            <a:r>
              <a:rPr lang="en" i="1" dirty="0" err="1"/>
              <a:t>Szegedy</a:t>
            </a:r>
            <a:r>
              <a:rPr lang="en" i="1" dirty="0"/>
              <a:t> et al., 2014]</a:t>
            </a:r>
          </a:p>
        </p:txBody>
      </p:sp>
      <p:pic>
        <p:nvPicPr>
          <p:cNvPr id="948" name="Shape 9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2618" y="2576150"/>
            <a:ext cx="3720725" cy="1917200"/>
          </a:xfrm>
          <a:prstGeom prst="rect">
            <a:avLst/>
          </a:prstGeom>
          <a:noFill/>
          <a:ln>
            <a:noFill/>
          </a:ln>
        </p:spPr>
      </p:pic>
      <p:sp>
        <p:nvSpPr>
          <p:cNvPr id="949" name="Shape 949"/>
          <p:cNvSpPr txBox="1"/>
          <p:nvPr/>
        </p:nvSpPr>
        <p:spPr>
          <a:xfrm>
            <a:off x="4237850" y="3082075"/>
            <a:ext cx="2987699" cy="577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/>
              <a:t>Inception module</a:t>
            </a:r>
          </a:p>
        </p:txBody>
      </p:sp>
      <p:sp>
        <p:nvSpPr>
          <p:cNvPr id="950" name="Shape 950"/>
          <p:cNvSpPr txBox="1"/>
          <p:nvPr/>
        </p:nvSpPr>
        <p:spPr>
          <a:xfrm>
            <a:off x="4523100" y="4046550"/>
            <a:ext cx="4620900" cy="621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ILSVRC 2014 winner (6.7% top 5 error)</a:t>
            </a:r>
          </a:p>
          <a:p>
            <a:pPr lvl="0" rtl="0">
              <a:spcBef>
                <a:spcPts val="0"/>
              </a:spcBef>
              <a:buNone/>
            </a:pPr>
            <a:endParaRPr sz="18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304366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Shape 956"/>
          <p:cNvSpPr txBox="1"/>
          <p:nvPr/>
        </p:nvSpPr>
        <p:spPr>
          <a:xfrm>
            <a:off x="108650" y="79300"/>
            <a:ext cx="7906800" cy="991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Case Study: GoogLeNet</a:t>
            </a:r>
          </a:p>
        </p:txBody>
      </p:sp>
      <p:pic>
        <p:nvPicPr>
          <p:cNvPr id="957" name="Shape 9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650" y="903674"/>
            <a:ext cx="6348398" cy="3373199"/>
          </a:xfrm>
          <a:prstGeom prst="rect">
            <a:avLst/>
          </a:prstGeom>
          <a:noFill/>
          <a:ln>
            <a:noFill/>
          </a:ln>
        </p:spPr>
      </p:pic>
      <p:sp>
        <p:nvSpPr>
          <p:cNvPr id="958" name="Shape 958"/>
          <p:cNvSpPr txBox="1"/>
          <p:nvPr/>
        </p:nvSpPr>
        <p:spPr>
          <a:xfrm>
            <a:off x="6457050" y="903675"/>
            <a:ext cx="2624400" cy="3373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chemeClr val="tx1"/>
                </a:solidFill>
              </a:rPr>
              <a:t>Fun features:</a:t>
            </a:r>
          </a:p>
          <a:p>
            <a:pPr lvl="0" rtl="0">
              <a:spcBef>
                <a:spcPts val="0"/>
              </a:spcBef>
              <a:buNone/>
            </a:pPr>
            <a:endParaRPr sz="1800" dirty="0">
              <a:solidFill>
                <a:schemeClr val="tx1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chemeClr val="tx1"/>
                </a:solidFill>
              </a:rPr>
              <a:t>- Only 5 million params!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chemeClr val="tx1"/>
                </a:solidFill>
              </a:rPr>
              <a:t>(Removes FC layers completely)</a:t>
            </a:r>
          </a:p>
          <a:p>
            <a:pPr lvl="0" rtl="0">
              <a:spcBef>
                <a:spcPts val="0"/>
              </a:spcBef>
              <a:buNone/>
            </a:pPr>
            <a:endParaRPr sz="1800" dirty="0">
              <a:solidFill>
                <a:schemeClr val="tx1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1800" b="1" dirty="0">
                <a:solidFill>
                  <a:schemeClr val="tx1"/>
                </a:solidFill>
              </a:rPr>
              <a:t>Compared to AlexNet: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chemeClr val="tx1"/>
                </a:solidFill>
              </a:rPr>
              <a:t>- 12x less params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chemeClr val="tx1"/>
                </a:solidFill>
              </a:rPr>
              <a:t>- 2x more computations</a:t>
            </a:r>
          </a:p>
          <a:p>
            <a:pPr lvl="0">
              <a:spcBef>
                <a:spcPts val="0"/>
              </a:spcBef>
              <a:buNone/>
            </a:pPr>
            <a:r>
              <a:rPr lang="en" sz="1800" dirty="0">
                <a:solidFill>
                  <a:schemeClr val="tx1"/>
                </a:solidFill>
              </a:rPr>
              <a:t>- 6.67% (vs. 16.4%)</a:t>
            </a:r>
          </a:p>
        </p:txBody>
      </p:sp>
    </p:spTree>
    <p:extLst>
      <p:ext uri="{BB962C8B-B14F-4D97-AF65-F5344CB8AC3E}">
        <p14:creationId xmlns:p14="http://schemas.microsoft.com/office/powerpoint/2010/main" val="135313258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Shape 964"/>
          <p:cNvSpPr txBox="1"/>
          <p:nvPr/>
        </p:nvSpPr>
        <p:spPr>
          <a:xfrm>
            <a:off x="6867767" y="4642714"/>
            <a:ext cx="2164121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r>
              <a:rPr lang="en" dirty="0"/>
              <a:t>Slide after Kaiming He</a:t>
            </a:r>
            <a:endParaRPr lang="en" dirty="0">
              <a:solidFill>
                <a:schemeClr val="dk1"/>
              </a:solidFill>
            </a:endParaRPr>
          </a:p>
        </p:txBody>
      </p:sp>
      <p:pic>
        <p:nvPicPr>
          <p:cNvPr id="965" name="Shape 9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4375" y="930725"/>
            <a:ext cx="6506351" cy="3663143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966" name="Shape 966"/>
          <p:cNvSpPr txBox="1"/>
          <p:nvPr/>
        </p:nvSpPr>
        <p:spPr>
          <a:xfrm>
            <a:off x="107463" y="1148"/>
            <a:ext cx="4552460" cy="991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dirty="0"/>
              <a:t>Case Study: ResNet</a:t>
            </a:r>
          </a:p>
        </p:txBody>
      </p:sp>
      <p:sp>
        <p:nvSpPr>
          <p:cNvPr id="967" name="Shape 967"/>
          <p:cNvSpPr txBox="1"/>
          <p:nvPr/>
        </p:nvSpPr>
        <p:spPr>
          <a:xfrm>
            <a:off x="107463" y="519995"/>
            <a:ext cx="2343000" cy="43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i="1" dirty="0"/>
              <a:t>[He et al., 2015]</a:t>
            </a:r>
          </a:p>
        </p:txBody>
      </p:sp>
      <p:sp>
        <p:nvSpPr>
          <p:cNvPr id="968" name="Shape 968"/>
          <p:cNvSpPr txBox="1"/>
          <p:nvPr/>
        </p:nvSpPr>
        <p:spPr>
          <a:xfrm>
            <a:off x="4210538" y="449200"/>
            <a:ext cx="5093912" cy="621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1800" dirty="0">
                <a:solidFill>
                  <a:srgbClr val="0000FF"/>
                </a:solidFill>
              </a:rPr>
              <a:t>ILSVRC 2015 winner (3.6% top 5 error)</a:t>
            </a: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4" name="Shape 9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6556" y="169325"/>
            <a:ext cx="7826023" cy="4392906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5" name="Shape 964"/>
          <p:cNvSpPr txBox="1"/>
          <p:nvPr/>
        </p:nvSpPr>
        <p:spPr>
          <a:xfrm>
            <a:off x="6867767" y="4642714"/>
            <a:ext cx="2164121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r>
              <a:rPr lang="en" dirty="0"/>
              <a:t>Slide after Kaiming He</a:t>
            </a:r>
            <a:endParaRPr lang="en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1" name="Shape 9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88128"/>
            <a:ext cx="9143999" cy="329609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hape 964"/>
          <p:cNvSpPr txBox="1"/>
          <p:nvPr/>
        </p:nvSpPr>
        <p:spPr>
          <a:xfrm>
            <a:off x="6867767" y="4642714"/>
            <a:ext cx="2164121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r>
              <a:rPr lang="en" dirty="0"/>
              <a:t>Slide after Kaiming He</a:t>
            </a:r>
            <a:endParaRPr lang="en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0" name="Shape 9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4015" y="923425"/>
            <a:ext cx="6671362" cy="3744772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992" name="Shape 992"/>
          <p:cNvSpPr txBox="1"/>
          <p:nvPr/>
        </p:nvSpPr>
        <p:spPr>
          <a:xfrm>
            <a:off x="1962209" y="2574425"/>
            <a:ext cx="3987253" cy="1852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ro-RO" sz="1800" dirty="0"/>
              <a:t>2-3 </a:t>
            </a:r>
            <a:r>
              <a:rPr lang="ro-RO" sz="1800" dirty="0" err="1"/>
              <a:t>weeks</a:t>
            </a:r>
            <a:r>
              <a:rPr lang="ro-RO" sz="1800" dirty="0"/>
              <a:t> of training on 8 GPU </a:t>
            </a:r>
            <a:r>
              <a:rPr lang="ro-RO" sz="1800" dirty="0" err="1"/>
              <a:t>machine</a:t>
            </a:r>
            <a:endParaRPr lang="ro-RO" sz="1800" dirty="0"/>
          </a:p>
          <a:p>
            <a:pPr lvl="0"/>
            <a:endParaRPr lang="ro-RO" sz="1800" dirty="0"/>
          </a:p>
          <a:p>
            <a:pPr lvl="0"/>
            <a:r>
              <a:rPr lang="ro-RO" sz="1800" dirty="0"/>
              <a:t>at </a:t>
            </a:r>
            <a:r>
              <a:rPr lang="ro-RO" sz="1800" dirty="0" err="1"/>
              <a:t>runtime</a:t>
            </a:r>
            <a:r>
              <a:rPr lang="ro-RO" sz="1800" dirty="0"/>
              <a:t>: </a:t>
            </a:r>
            <a:r>
              <a:rPr lang="ro-RO" sz="1800" dirty="0" err="1"/>
              <a:t>faster</a:t>
            </a:r>
            <a:r>
              <a:rPr lang="ro-RO" sz="1800" dirty="0"/>
              <a:t> </a:t>
            </a:r>
            <a:r>
              <a:rPr lang="ro-RO" sz="1800" dirty="0" err="1"/>
              <a:t>than</a:t>
            </a:r>
            <a:r>
              <a:rPr lang="ro-RO" sz="1800" dirty="0"/>
              <a:t> a </a:t>
            </a:r>
            <a:r>
              <a:rPr lang="ro-RO" sz="1800" dirty="0" err="1"/>
              <a:t>VGGNet</a:t>
            </a:r>
            <a:r>
              <a:rPr lang="ro-RO" sz="1800" dirty="0"/>
              <a:t>! (</a:t>
            </a:r>
            <a:r>
              <a:rPr lang="ro-RO" sz="1800" dirty="0" err="1"/>
              <a:t>even</a:t>
            </a:r>
            <a:r>
              <a:rPr lang="ro-RO" sz="1800" dirty="0"/>
              <a:t> </a:t>
            </a:r>
            <a:r>
              <a:rPr lang="ro-RO" sz="1800" dirty="0" err="1"/>
              <a:t>though</a:t>
            </a:r>
            <a:r>
              <a:rPr lang="ro-RO" sz="1800" dirty="0"/>
              <a:t> it </a:t>
            </a:r>
            <a:r>
              <a:rPr lang="ro-RO" sz="1800" dirty="0" err="1"/>
              <a:t>has</a:t>
            </a:r>
            <a:r>
              <a:rPr lang="ro-RO" sz="1800" dirty="0"/>
              <a:t> 8x more </a:t>
            </a:r>
            <a:r>
              <a:rPr lang="ro-RO" sz="1800" dirty="0" err="1"/>
              <a:t>layers</a:t>
            </a:r>
            <a:r>
              <a:rPr lang="ro-RO" sz="1800" dirty="0"/>
              <a:t>)</a:t>
            </a:r>
          </a:p>
        </p:txBody>
      </p:sp>
      <p:sp>
        <p:nvSpPr>
          <p:cNvPr id="9" name="Shape 966"/>
          <p:cNvSpPr txBox="1"/>
          <p:nvPr/>
        </p:nvSpPr>
        <p:spPr>
          <a:xfrm>
            <a:off x="107463" y="1148"/>
            <a:ext cx="4552460" cy="62130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dirty="0"/>
              <a:t>Case Study: ResNet</a:t>
            </a:r>
          </a:p>
        </p:txBody>
      </p:sp>
      <p:sp>
        <p:nvSpPr>
          <p:cNvPr id="10" name="Shape 967"/>
          <p:cNvSpPr txBox="1"/>
          <p:nvPr/>
        </p:nvSpPr>
        <p:spPr>
          <a:xfrm>
            <a:off x="107463" y="519995"/>
            <a:ext cx="2343000" cy="43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i="1" dirty="0"/>
              <a:t>[He et al., 2015]</a:t>
            </a:r>
          </a:p>
        </p:txBody>
      </p:sp>
      <p:sp>
        <p:nvSpPr>
          <p:cNvPr id="11" name="Shape 968"/>
          <p:cNvSpPr txBox="1"/>
          <p:nvPr/>
        </p:nvSpPr>
        <p:spPr>
          <a:xfrm>
            <a:off x="4210538" y="449200"/>
            <a:ext cx="5093912" cy="621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1800" dirty="0">
                <a:solidFill>
                  <a:srgbClr val="0000FF"/>
                </a:solidFill>
              </a:rPr>
              <a:t>ILSVRC 2015 winner (3.6% top 5 error)</a:t>
            </a:r>
          </a:p>
        </p:txBody>
      </p:sp>
      <p:sp>
        <p:nvSpPr>
          <p:cNvPr id="12" name="Shape 964"/>
          <p:cNvSpPr txBox="1"/>
          <p:nvPr/>
        </p:nvSpPr>
        <p:spPr>
          <a:xfrm>
            <a:off x="6867767" y="4642714"/>
            <a:ext cx="2164121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r>
              <a:rPr lang="en" dirty="0"/>
              <a:t>Slide after Kaiming He</a:t>
            </a:r>
            <a:endParaRPr lang="en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/>
          <p:nvPr/>
        </p:nvSpPr>
        <p:spPr>
          <a:xfrm>
            <a:off x="284450" y="107325"/>
            <a:ext cx="8545281" cy="61835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" sz="3000" dirty="0"/>
              <a:t>Computational Graph</a:t>
            </a:r>
          </a:p>
        </p:txBody>
      </p:sp>
      <p:pic>
        <p:nvPicPr>
          <p:cNvPr id="87" name="Shape 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1237" y="1267300"/>
            <a:ext cx="1495425" cy="495300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88" name="Shape 88"/>
          <p:cNvSpPr/>
          <p:nvPr/>
        </p:nvSpPr>
        <p:spPr>
          <a:xfrm>
            <a:off x="842975" y="1462950"/>
            <a:ext cx="375000" cy="9576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/>
              <a:t>x</a:t>
            </a:r>
          </a:p>
        </p:txBody>
      </p:sp>
      <p:cxnSp>
        <p:nvCxnSpPr>
          <p:cNvPr id="89" name="Shape 89"/>
          <p:cNvCxnSpPr/>
          <p:nvPr/>
        </p:nvCxnSpPr>
        <p:spPr>
          <a:xfrm>
            <a:off x="1447000" y="1901800"/>
            <a:ext cx="592800" cy="3350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0" name="Shape 90"/>
          <p:cNvSpPr/>
          <p:nvPr/>
        </p:nvSpPr>
        <p:spPr>
          <a:xfrm>
            <a:off x="284450" y="2548900"/>
            <a:ext cx="933599" cy="9576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/>
              <a:t>W</a:t>
            </a:r>
          </a:p>
        </p:txBody>
      </p:sp>
      <p:cxnSp>
        <p:nvCxnSpPr>
          <p:cNvPr id="91" name="Shape 91"/>
          <p:cNvCxnSpPr/>
          <p:nvPr/>
        </p:nvCxnSpPr>
        <p:spPr>
          <a:xfrm rot="10800000" flipH="1">
            <a:off x="1393462" y="2548049"/>
            <a:ext cx="678299" cy="51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2" name="Shape 92"/>
          <p:cNvSpPr/>
          <p:nvPr/>
        </p:nvSpPr>
        <p:spPr>
          <a:xfrm>
            <a:off x="2191450" y="2090525"/>
            <a:ext cx="622499" cy="622499"/>
          </a:xfrm>
          <a:prstGeom prst="ellipse">
            <a:avLst/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40" tIns="228600" rIns="91425" bIns="91425" anchor="ctr" anchorCtr="0">
            <a:noAutofit/>
          </a:bodyPr>
          <a:lstStyle/>
          <a:p>
            <a:pPr lvl="0" algn="ctr" rtl="0">
              <a:spcBef>
                <a:spcPts val="1200"/>
              </a:spcBef>
              <a:buNone/>
            </a:pPr>
            <a:r>
              <a:rPr lang="en" sz="3000"/>
              <a:t>*</a:t>
            </a:r>
          </a:p>
        </p:txBody>
      </p:sp>
      <p:cxnSp>
        <p:nvCxnSpPr>
          <p:cNvPr id="93" name="Shape 93"/>
          <p:cNvCxnSpPr/>
          <p:nvPr/>
        </p:nvCxnSpPr>
        <p:spPr>
          <a:xfrm>
            <a:off x="2942412" y="2401775"/>
            <a:ext cx="12464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94" name="Shape 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77425" y="1264261"/>
            <a:ext cx="4459824" cy="478125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95" name="Shape 95"/>
          <p:cNvSpPr/>
          <p:nvPr/>
        </p:nvSpPr>
        <p:spPr>
          <a:xfrm>
            <a:off x="4220059" y="2005469"/>
            <a:ext cx="798250" cy="811224"/>
          </a:xfrm>
          <a:prstGeom prst="ellipse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100"/>
              <a:t>Hinge loss</a:t>
            </a:r>
          </a:p>
        </p:txBody>
      </p:sp>
      <p:cxnSp>
        <p:nvCxnSpPr>
          <p:cNvPr id="96" name="Shape 96"/>
          <p:cNvCxnSpPr/>
          <p:nvPr/>
        </p:nvCxnSpPr>
        <p:spPr>
          <a:xfrm>
            <a:off x="5076637" y="2401775"/>
            <a:ext cx="8111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97" name="Shape 97"/>
          <p:cNvCxnSpPr>
            <a:endCxn id="98" idx="4"/>
          </p:cNvCxnSpPr>
          <p:nvPr/>
        </p:nvCxnSpPr>
        <p:spPr>
          <a:xfrm flipV="1">
            <a:off x="1455999" y="2604574"/>
            <a:ext cx="4766201" cy="7254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9" name="Shape 99"/>
          <p:cNvSpPr/>
          <p:nvPr/>
        </p:nvSpPr>
        <p:spPr>
          <a:xfrm>
            <a:off x="4447650" y="2984975"/>
            <a:ext cx="622499" cy="622499"/>
          </a:xfrm>
          <a:prstGeom prst="ellipse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/>
              <a:t>R</a:t>
            </a:r>
          </a:p>
        </p:txBody>
      </p:sp>
      <p:pic>
        <p:nvPicPr>
          <p:cNvPr id="100" name="Shape 1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76200" y="3512572"/>
            <a:ext cx="811199" cy="405599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98" name="Shape 98"/>
          <p:cNvSpPr/>
          <p:nvPr/>
        </p:nvSpPr>
        <p:spPr>
          <a:xfrm>
            <a:off x="5987400" y="2198975"/>
            <a:ext cx="469600" cy="405599"/>
          </a:xfrm>
          <a:prstGeom prst="ellipse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/>
              <a:t>+</a:t>
            </a:r>
          </a:p>
        </p:txBody>
      </p:sp>
      <p:cxnSp>
        <p:nvCxnSpPr>
          <p:cNvPr id="101" name="Shape 101"/>
          <p:cNvCxnSpPr/>
          <p:nvPr/>
        </p:nvCxnSpPr>
        <p:spPr>
          <a:xfrm>
            <a:off x="6508912" y="2401775"/>
            <a:ext cx="8111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02" name="Shape 102"/>
          <p:cNvSpPr txBox="1"/>
          <p:nvPr/>
        </p:nvSpPr>
        <p:spPr>
          <a:xfrm>
            <a:off x="7437250" y="2198975"/>
            <a:ext cx="326999" cy="263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/>
              <a:t>L</a:t>
            </a:r>
          </a:p>
        </p:txBody>
      </p:sp>
      <p:sp>
        <p:nvSpPr>
          <p:cNvPr id="103" name="Shape 103"/>
          <p:cNvSpPr txBox="1"/>
          <p:nvPr/>
        </p:nvSpPr>
        <p:spPr>
          <a:xfrm>
            <a:off x="3072800" y="2046043"/>
            <a:ext cx="1199099" cy="18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b="1"/>
              <a:t>s</a:t>
            </a:r>
            <a:r>
              <a:rPr lang="en"/>
              <a:t> (scoruri)</a:t>
            </a:r>
          </a:p>
        </p:txBody>
      </p:sp>
    </p:spTree>
    <p:extLst>
      <p:ext uri="{BB962C8B-B14F-4D97-AF65-F5344CB8AC3E}">
        <p14:creationId xmlns:p14="http://schemas.microsoft.com/office/powerpoint/2010/main" val="4023220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0" name="Shape 1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09411" y="656761"/>
            <a:ext cx="2796299" cy="4339074"/>
          </a:xfrm>
          <a:prstGeom prst="rect">
            <a:avLst/>
          </a:prstGeom>
          <a:noFill/>
          <a:ln>
            <a:noFill/>
          </a:ln>
        </p:spPr>
      </p:pic>
      <p:sp>
        <p:nvSpPr>
          <p:cNvPr id="1001" name="Shape 1001"/>
          <p:cNvSpPr txBox="1"/>
          <p:nvPr/>
        </p:nvSpPr>
        <p:spPr>
          <a:xfrm>
            <a:off x="4659923" y="1078275"/>
            <a:ext cx="1539000" cy="43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224x224x3</a:t>
            </a:r>
          </a:p>
        </p:txBody>
      </p:sp>
      <p:cxnSp>
        <p:nvCxnSpPr>
          <p:cNvPr id="1002" name="Shape 1002"/>
          <p:cNvCxnSpPr/>
          <p:nvPr/>
        </p:nvCxnSpPr>
        <p:spPr>
          <a:xfrm flipV="1">
            <a:off x="4982308" y="1521051"/>
            <a:ext cx="1620666" cy="1018949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003" name="Shape 1003"/>
          <p:cNvSpPr txBox="1"/>
          <p:nvPr/>
        </p:nvSpPr>
        <p:spPr>
          <a:xfrm>
            <a:off x="6580514" y="1107582"/>
            <a:ext cx="2343000" cy="948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1800" dirty="0">
                <a:solidFill>
                  <a:srgbClr val="FF0000"/>
                </a:solidFill>
              </a:rPr>
              <a:t>Spatial dimension only 56x56!</a:t>
            </a:r>
          </a:p>
        </p:txBody>
      </p:sp>
      <p:sp>
        <p:nvSpPr>
          <p:cNvPr id="9" name="Shape 966"/>
          <p:cNvSpPr txBox="1"/>
          <p:nvPr/>
        </p:nvSpPr>
        <p:spPr>
          <a:xfrm>
            <a:off x="107463" y="1148"/>
            <a:ext cx="4552460" cy="991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3000" dirty="0"/>
              <a:t>Case Study: ResNet</a:t>
            </a:r>
          </a:p>
        </p:txBody>
      </p:sp>
      <p:sp>
        <p:nvSpPr>
          <p:cNvPr id="10" name="Shape 967"/>
          <p:cNvSpPr txBox="1"/>
          <p:nvPr/>
        </p:nvSpPr>
        <p:spPr>
          <a:xfrm>
            <a:off x="107463" y="519995"/>
            <a:ext cx="2343000" cy="43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i="1" dirty="0"/>
              <a:t>[He et al., 2015]</a:t>
            </a: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1" name="Shape 10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7125" y="1300162"/>
            <a:ext cx="2724150" cy="254317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1012" name="Shape 10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76150" y="1233475"/>
            <a:ext cx="4076700" cy="267652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pic>
      <p:cxnSp>
        <p:nvCxnSpPr>
          <p:cNvPr id="1013" name="Shape 1013"/>
          <p:cNvCxnSpPr/>
          <p:nvPr/>
        </p:nvCxnSpPr>
        <p:spPr>
          <a:xfrm>
            <a:off x="3364125" y="2558900"/>
            <a:ext cx="10466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8" name="Shape 966"/>
          <p:cNvSpPr txBox="1"/>
          <p:nvPr/>
        </p:nvSpPr>
        <p:spPr>
          <a:xfrm>
            <a:off x="107463" y="1148"/>
            <a:ext cx="4552460" cy="991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3000" dirty="0"/>
              <a:t>Case Study: ResNet</a:t>
            </a:r>
          </a:p>
        </p:txBody>
      </p:sp>
      <p:sp>
        <p:nvSpPr>
          <p:cNvPr id="9" name="Shape 967"/>
          <p:cNvSpPr txBox="1"/>
          <p:nvPr/>
        </p:nvSpPr>
        <p:spPr>
          <a:xfrm>
            <a:off x="107463" y="519995"/>
            <a:ext cx="2343000" cy="43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i="1" dirty="0"/>
              <a:t>[He et al., 2015]</a:t>
            </a: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Shape 1021"/>
          <p:cNvSpPr txBox="1"/>
          <p:nvPr/>
        </p:nvSpPr>
        <p:spPr>
          <a:xfrm>
            <a:off x="246000" y="1088400"/>
            <a:ext cx="8652000" cy="3059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368300">
              <a:buSzPct val="100000"/>
              <a:buFont typeface="Arial" panose="020B0604020202020204" pitchFamily="34" charset="0"/>
              <a:buChar char="•"/>
            </a:pPr>
            <a:r>
              <a:rPr lang="en" sz="2200" dirty="0"/>
              <a:t>Batch Normalization after every CONV layer</a:t>
            </a:r>
          </a:p>
          <a:p>
            <a:pPr marL="457200" lvl="0" indent="-368300">
              <a:buSzPct val="100000"/>
              <a:buFont typeface="Arial" panose="020B0604020202020204" pitchFamily="34" charset="0"/>
              <a:buChar char="•"/>
            </a:pPr>
            <a:r>
              <a:rPr lang="en" sz="2200" dirty="0"/>
              <a:t>Xavier/2 initialization </a:t>
            </a:r>
          </a:p>
          <a:p>
            <a:pPr marL="457200" lvl="0" indent="-368300">
              <a:buSzPct val="100000"/>
              <a:buFont typeface="Arial" panose="020B0604020202020204" pitchFamily="34" charset="0"/>
              <a:buChar char="•"/>
            </a:pPr>
            <a:r>
              <a:rPr lang="en" sz="2200" dirty="0"/>
              <a:t>SGD + momentum (0.9) </a:t>
            </a:r>
          </a:p>
          <a:p>
            <a:pPr marL="457200" lvl="0" indent="-368300">
              <a:buSzPct val="100000"/>
              <a:buFont typeface="Arial" panose="020B0604020202020204" pitchFamily="34" charset="0"/>
              <a:buChar char="•"/>
            </a:pPr>
            <a:r>
              <a:rPr lang="en" sz="2200" dirty="0"/>
              <a:t>Learning rate: 0.1, divided by 10 when validation error plateaus</a:t>
            </a:r>
          </a:p>
          <a:p>
            <a:pPr marL="457200" lvl="0" indent="-368300">
              <a:buSzPct val="100000"/>
              <a:buFont typeface="Arial" panose="020B0604020202020204" pitchFamily="34" charset="0"/>
              <a:buChar char="•"/>
            </a:pPr>
            <a:r>
              <a:rPr lang="en" sz="2200" dirty="0">
                <a:solidFill>
                  <a:schemeClr val="dk1"/>
                </a:solidFill>
              </a:rPr>
              <a:t>Mini-batch size 256</a:t>
            </a:r>
          </a:p>
          <a:p>
            <a:pPr marL="457200" lvl="0" indent="-368300">
              <a:buSzPct val="100000"/>
              <a:buFont typeface="Arial" panose="020B0604020202020204" pitchFamily="34" charset="0"/>
              <a:buChar char="•"/>
            </a:pPr>
            <a:r>
              <a:rPr lang="en" sz="2200" dirty="0"/>
              <a:t>Weight decay of 1e-5</a:t>
            </a:r>
          </a:p>
          <a:p>
            <a:pPr marL="457200" lvl="0" indent="-368300">
              <a:buSzPct val="100000"/>
              <a:buFont typeface="Arial" panose="020B0604020202020204" pitchFamily="34" charset="0"/>
              <a:buChar char="•"/>
            </a:pPr>
            <a:r>
              <a:rPr lang="en" sz="2200" dirty="0"/>
              <a:t>No dropout used!</a:t>
            </a:r>
          </a:p>
        </p:txBody>
      </p:sp>
      <p:sp>
        <p:nvSpPr>
          <p:cNvPr id="6" name="Shape 966"/>
          <p:cNvSpPr txBox="1"/>
          <p:nvPr/>
        </p:nvSpPr>
        <p:spPr>
          <a:xfrm>
            <a:off x="107463" y="1148"/>
            <a:ext cx="4552460" cy="991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3000" dirty="0"/>
              <a:t>Case Study: ResNet</a:t>
            </a:r>
          </a:p>
        </p:txBody>
      </p:sp>
      <p:sp>
        <p:nvSpPr>
          <p:cNvPr id="7" name="Shape 967"/>
          <p:cNvSpPr txBox="1"/>
          <p:nvPr/>
        </p:nvSpPr>
        <p:spPr>
          <a:xfrm>
            <a:off x="107463" y="519995"/>
            <a:ext cx="2343000" cy="43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i="1" dirty="0"/>
              <a:t>[He et al., 2015]</a:t>
            </a: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Shape 10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7824" y="1084414"/>
            <a:ext cx="6509752" cy="3174969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966"/>
          <p:cNvSpPr txBox="1"/>
          <p:nvPr/>
        </p:nvSpPr>
        <p:spPr>
          <a:xfrm>
            <a:off x="107463" y="1148"/>
            <a:ext cx="4552460" cy="991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3000" dirty="0"/>
              <a:t>Case Study: ResNet</a:t>
            </a:r>
          </a:p>
        </p:txBody>
      </p:sp>
      <p:sp>
        <p:nvSpPr>
          <p:cNvPr id="7" name="Shape 967"/>
          <p:cNvSpPr txBox="1"/>
          <p:nvPr/>
        </p:nvSpPr>
        <p:spPr>
          <a:xfrm>
            <a:off x="107463" y="519995"/>
            <a:ext cx="2343000" cy="43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i="1" dirty="0"/>
              <a:t>[He et al., 2015]</a:t>
            </a: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Shape 1037"/>
          <p:cNvSpPr txBox="1"/>
          <p:nvPr/>
        </p:nvSpPr>
        <p:spPr>
          <a:xfrm>
            <a:off x="3051615" y="3955000"/>
            <a:ext cx="3936899" cy="304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1800" dirty="0">
                <a:solidFill>
                  <a:srgbClr val="FF0000"/>
                </a:solidFill>
              </a:rPr>
              <a:t>This trick is also used in </a:t>
            </a:r>
            <a:r>
              <a:rPr lang="en" sz="1800" dirty="0" err="1">
                <a:solidFill>
                  <a:srgbClr val="FF0000"/>
                </a:solidFill>
              </a:rPr>
              <a:t>GoogLeNet</a:t>
            </a:r>
            <a:endParaRPr lang="en" sz="1800" dirty="0">
              <a:solidFill>
                <a:srgbClr val="FF0000"/>
              </a:solidFill>
            </a:endParaRPr>
          </a:p>
        </p:txBody>
      </p:sp>
      <p:pic>
        <p:nvPicPr>
          <p:cNvPr id="1038" name="Shape 10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4077" y="1424289"/>
            <a:ext cx="2508898" cy="23207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9" name="Shape 10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54480" y="1308498"/>
            <a:ext cx="4127521" cy="212681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40" name="Shape 1040"/>
          <p:cNvCxnSpPr/>
          <p:nvPr/>
        </p:nvCxnSpPr>
        <p:spPr>
          <a:xfrm flipV="1">
            <a:off x="4435231" y="3018692"/>
            <a:ext cx="488461" cy="936308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" name="Shape 966"/>
          <p:cNvSpPr txBox="1"/>
          <p:nvPr/>
        </p:nvSpPr>
        <p:spPr>
          <a:xfrm>
            <a:off x="107463" y="1148"/>
            <a:ext cx="4552460" cy="991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dirty="0"/>
              <a:t>Case Study: ResNet</a:t>
            </a:r>
          </a:p>
        </p:txBody>
      </p:sp>
      <p:sp>
        <p:nvSpPr>
          <p:cNvPr id="10" name="Shape 967"/>
          <p:cNvSpPr txBox="1"/>
          <p:nvPr/>
        </p:nvSpPr>
        <p:spPr>
          <a:xfrm>
            <a:off x="107463" y="519995"/>
            <a:ext cx="2343000" cy="43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i="1" dirty="0"/>
              <a:t>[He et al., 2015]</a:t>
            </a: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8" name="Shape 10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38318" y="166077"/>
            <a:ext cx="749874" cy="460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9" name="Shape 10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3830" y="1031423"/>
            <a:ext cx="7906798" cy="3478319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7" name="Shape 966"/>
          <p:cNvSpPr txBox="1"/>
          <p:nvPr/>
        </p:nvSpPr>
        <p:spPr>
          <a:xfrm>
            <a:off x="107463" y="1148"/>
            <a:ext cx="4552460" cy="991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3000" dirty="0"/>
              <a:t>Case Study: ResNet</a:t>
            </a:r>
          </a:p>
        </p:txBody>
      </p:sp>
      <p:sp>
        <p:nvSpPr>
          <p:cNvPr id="8" name="Shape 967"/>
          <p:cNvSpPr txBox="1"/>
          <p:nvPr/>
        </p:nvSpPr>
        <p:spPr>
          <a:xfrm>
            <a:off x="107463" y="519995"/>
            <a:ext cx="2343000" cy="43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i="1" dirty="0"/>
              <a:t>[He et al., 2015]</a:t>
            </a: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Shape 1071"/>
          <p:cNvSpPr txBox="1"/>
          <p:nvPr/>
        </p:nvSpPr>
        <p:spPr>
          <a:xfrm>
            <a:off x="464950" y="205825"/>
            <a:ext cx="8446199" cy="468745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 dirty="0"/>
              <a:t>Summary</a:t>
            </a:r>
          </a:p>
          <a:p>
            <a:pPr lvl="0" rtl="0">
              <a:spcBef>
                <a:spcPts val="0"/>
              </a:spcBef>
              <a:buNone/>
            </a:pPr>
            <a:endParaRPr sz="3600" dirty="0"/>
          </a:p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2400" dirty="0" err="1"/>
              <a:t>ConvNets</a:t>
            </a:r>
            <a:r>
              <a:rPr lang="en" sz="2400" dirty="0"/>
              <a:t> stack CONV, POOL, FC layers</a:t>
            </a:r>
          </a:p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2400" dirty="0"/>
              <a:t>Trend towards smaller filters and deeper architectures</a:t>
            </a:r>
          </a:p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2400" dirty="0"/>
              <a:t>Trend towards getting rid of POOL/FC layers (just CONV)</a:t>
            </a:r>
          </a:p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2400" dirty="0"/>
              <a:t>Typical architectures look like </a:t>
            </a:r>
          </a:p>
          <a:p>
            <a:pPr lvl="0" rtl="0">
              <a:spcBef>
                <a:spcPts val="0"/>
              </a:spcBef>
            </a:pPr>
            <a:endParaRPr lang="en" sz="1200" b="1" dirty="0"/>
          </a:p>
          <a:p>
            <a:pPr lvl="0" rtl="0">
              <a:spcBef>
                <a:spcPts val="0"/>
              </a:spcBef>
            </a:pPr>
            <a:r>
              <a:rPr lang="en" sz="2400" b="1" dirty="0"/>
              <a:t>[(CONV-RELU)*N-POOL?]*M-(FC-RELU)*K,SOFTMAX</a:t>
            </a:r>
          </a:p>
          <a:p>
            <a:pPr lvl="0" rtl="0">
              <a:spcBef>
                <a:spcPts val="0"/>
              </a:spcBef>
            </a:pPr>
            <a:endParaRPr lang="en" sz="1200" dirty="0"/>
          </a:p>
          <a:p>
            <a:pPr lvl="0" rtl="0">
              <a:spcBef>
                <a:spcPts val="0"/>
              </a:spcBef>
            </a:pPr>
            <a:r>
              <a:rPr lang="en" sz="2400" dirty="0"/>
              <a:t>where N is usually up to ~5, M is large, 0 &lt;= K &lt;= 2.</a:t>
            </a:r>
          </a:p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2400" dirty="0"/>
              <a:t>… but recent advances such as </a:t>
            </a:r>
            <a:r>
              <a:rPr lang="en" sz="2400" dirty="0" err="1"/>
              <a:t>ResNet</a:t>
            </a:r>
            <a:r>
              <a:rPr lang="en" sz="2400" dirty="0"/>
              <a:t>/</a:t>
            </a:r>
            <a:r>
              <a:rPr lang="en" sz="2400" dirty="0" err="1"/>
              <a:t>GoogLeNet</a:t>
            </a:r>
            <a:r>
              <a:rPr lang="en" sz="2400" dirty="0"/>
              <a:t> challenge this paradigm</a:t>
            </a:r>
          </a:p>
        </p:txBody>
      </p:sp>
    </p:spTree>
    <p:extLst>
      <p:ext uri="{BB962C8B-B14F-4D97-AF65-F5344CB8AC3E}">
        <p14:creationId xmlns:p14="http://schemas.microsoft.com/office/powerpoint/2010/main" val="3511034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/>
          <p:nvPr/>
        </p:nvSpPr>
        <p:spPr>
          <a:xfrm>
            <a:off x="175525" y="167550"/>
            <a:ext cx="4508099" cy="773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Convolutional Network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(AlexNet)</a:t>
            </a:r>
          </a:p>
        </p:txBody>
      </p:sp>
      <p:cxnSp>
        <p:nvCxnSpPr>
          <p:cNvPr id="110" name="Shape 110"/>
          <p:cNvCxnSpPr>
            <a:cxnSpLocks/>
          </p:cNvCxnSpPr>
          <p:nvPr/>
        </p:nvCxnSpPr>
        <p:spPr>
          <a:xfrm flipV="1">
            <a:off x="1875075" y="135674"/>
            <a:ext cx="3510774" cy="1630075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11" name="Shape 111"/>
          <p:cNvSpPr txBox="1"/>
          <p:nvPr/>
        </p:nvSpPr>
        <p:spPr>
          <a:xfrm>
            <a:off x="390148" y="1619748"/>
            <a:ext cx="2377799" cy="47870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FF0000"/>
                </a:solidFill>
              </a:rPr>
              <a:t>input image</a:t>
            </a:r>
          </a:p>
        </p:txBody>
      </p:sp>
      <p:cxnSp>
        <p:nvCxnSpPr>
          <p:cNvPr id="112" name="Shape 112"/>
          <p:cNvCxnSpPr>
            <a:cxnSpLocks/>
          </p:cNvCxnSpPr>
          <p:nvPr/>
        </p:nvCxnSpPr>
        <p:spPr>
          <a:xfrm>
            <a:off x="1936152" y="3635926"/>
            <a:ext cx="3619922" cy="762338"/>
          </a:xfrm>
          <a:prstGeom prst="straightConnector1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13" name="Shape 113"/>
          <p:cNvSpPr txBox="1"/>
          <p:nvPr/>
        </p:nvSpPr>
        <p:spPr>
          <a:xfrm>
            <a:off x="1220000" y="3286475"/>
            <a:ext cx="852950" cy="5417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loss</a:t>
            </a:r>
          </a:p>
        </p:txBody>
      </p:sp>
      <p:pic>
        <p:nvPicPr>
          <p:cNvPr id="114" name="Shape 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4033437" y="1618087"/>
            <a:ext cx="4430974" cy="13856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5" name="Shape 115"/>
          <p:cNvCxnSpPr/>
          <p:nvPr/>
        </p:nvCxnSpPr>
        <p:spPr>
          <a:xfrm rot="10800000" flipH="1">
            <a:off x="1828025" y="1603799"/>
            <a:ext cx="2632199" cy="1022100"/>
          </a:xfrm>
          <a:prstGeom prst="straightConnector1">
            <a:avLst/>
          </a:prstGeom>
          <a:noFill/>
          <a:ln w="9525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16" name="Shape 116"/>
          <p:cNvCxnSpPr/>
          <p:nvPr/>
        </p:nvCxnSpPr>
        <p:spPr>
          <a:xfrm rot="10800000" flipH="1">
            <a:off x="1835175" y="2226149"/>
            <a:ext cx="2808600" cy="494700"/>
          </a:xfrm>
          <a:prstGeom prst="straightConnector1">
            <a:avLst/>
          </a:prstGeom>
          <a:noFill/>
          <a:ln w="9525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17" name="Shape 117"/>
          <p:cNvCxnSpPr/>
          <p:nvPr/>
        </p:nvCxnSpPr>
        <p:spPr>
          <a:xfrm rot="10800000" flipH="1">
            <a:off x="1875075" y="2680825"/>
            <a:ext cx="2832599" cy="127799"/>
          </a:xfrm>
          <a:prstGeom prst="straightConnector1">
            <a:avLst/>
          </a:prstGeom>
          <a:noFill/>
          <a:ln w="9525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18" name="Shape 118"/>
          <p:cNvCxnSpPr/>
          <p:nvPr/>
        </p:nvCxnSpPr>
        <p:spPr>
          <a:xfrm>
            <a:off x="1875075" y="2904375"/>
            <a:ext cx="2816699" cy="319199"/>
          </a:xfrm>
          <a:prstGeom prst="straightConnector1">
            <a:avLst/>
          </a:prstGeom>
          <a:noFill/>
          <a:ln w="9525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2" name="Shape 111">
            <a:extLst>
              <a:ext uri="{FF2B5EF4-FFF2-40B4-BE49-F238E27FC236}">
                <a16:creationId xmlns:a16="http://schemas.microsoft.com/office/drawing/2014/main" id="{A93D7838-F1F6-6346-BA6A-269199F7FCB0}"/>
              </a:ext>
            </a:extLst>
          </p:cNvPr>
          <p:cNvSpPr txBox="1"/>
          <p:nvPr/>
        </p:nvSpPr>
        <p:spPr>
          <a:xfrm>
            <a:off x="601063" y="2478819"/>
            <a:ext cx="1383185" cy="56623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38761D"/>
                </a:solidFill>
              </a:rPr>
              <a:t>weights</a:t>
            </a:r>
          </a:p>
        </p:txBody>
      </p:sp>
    </p:spTree>
    <p:extLst>
      <p:ext uri="{BB962C8B-B14F-4D97-AF65-F5344CB8AC3E}">
        <p14:creationId xmlns:p14="http://schemas.microsoft.com/office/powerpoint/2010/main" val="3754238994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-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920237B531BC7419D2AB85F93BEE318" ma:contentTypeVersion="11" ma:contentTypeDescription="Create a new document." ma:contentTypeScope="" ma:versionID="f66f53e6a4323e93ca29ad34bc3313d1">
  <xsd:schema xmlns:xsd="http://www.w3.org/2001/XMLSchema" xmlns:xs="http://www.w3.org/2001/XMLSchema" xmlns:p="http://schemas.microsoft.com/office/2006/metadata/properties" xmlns:ns2="fe186ba3-3946-4875-95d9-7970dbc824b8" xmlns:ns3="8d91ec6d-b4d0-429e-a4e5-65de928320e8" targetNamespace="http://schemas.microsoft.com/office/2006/metadata/properties" ma:root="true" ma:fieldsID="181f13e75ba7dd7f194863e6081559af" ns2:_="" ns3:_="">
    <xsd:import namespace="fe186ba3-3946-4875-95d9-7970dbc824b8"/>
    <xsd:import namespace="8d91ec6d-b4d0-429e-a4e5-65de928320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e186ba3-3946-4875-95d9-7970dbc824b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Image Tags" ma:readOnly="false" ma:fieldId="{5cf76f15-5ced-4ddc-b409-7134ff3c332f}" ma:taxonomyMulti="true" ma:sspId="f5cd9f51-4d1e-4d57-bf3d-f118fc5c8090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3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d91ec6d-b4d0-429e-a4e5-65de928320e8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9996d467-90dd-4ae6-955f-41d48e33bff2}" ma:internalName="TaxCatchAll" ma:showField="CatchAllData" ma:web="8d91ec6d-b4d0-429e-a4e5-65de928320e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fe186ba3-3946-4875-95d9-7970dbc824b8">
      <Terms xmlns="http://schemas.microsoft.com/office/infopath/2007/PartnerControls"/>
    </lcf76f155ced4ddcb4097134ff3c332f>
    <TaxCatchAll xmlns="8d91ec6d-b4d0-429e-a4e5-65de928320e8" xsi:nil="true"/>
  </documentManagement>
</p:properties>
</file>

<file path=customXml/itemProps1.xml><?xml version="1.0" encoding="utf-8"?>
<ds:datastoreItem xmlns:ds="http://schemas.openxmlformats.org/officeDocument/2006/customXml" ds:itemID="{CAD8872C-1497-45F3-A27A-F612B89A70B4}"/>
</file>

<file path=customXml/itemProps2.xml><?xml version="1.0" encoding="utf-8"?>
<ds:datastoreItem xmlns:ds="http://schemas.openxmlformats.org/officeDocument/2006/customXml" ds:itemID="{08C22B9A-BFF4-408B-8223-0057A18164AE}"/>
</file>

<file path=customXml/itemProps3.xml><?xml version="1.0" encoding="utf-8"?>
<ds:datastoreItem xmlns:ds="http://schemas.openxmlformats.org/officeDocument/2006/customXml" ds:itemID="{FB209D14-EAE8-4FD4-914A-229BDA2D168D}"/>
</file>

<file path=docProps/app.xml><?xml version="1.0" encoding="utf-8"?>
<Properties xmlns="http://schemas.openxmlformats.org/officeDocument/2006/extended-properties" xmlns:vt="http://schemas.openxmlformats.org/officeDocument/2006/docPropsVTypes">
  <TotalTime>4476</TotalTime>
  <Words>3493</Words>
  <Application>Microsoft Macintosh PowerPoint</Application>
  <PresentationFormat>On-screen Show (16:9)</PresentationFormat>
  <Paragraphs>650</Paragraphs>
  <Slides>86</Slides>
  <Notes>84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86</vt:i4>
      </vt:variant>
    </vt:vector>
  </HeadingPairs>
  <TitlesOfParts>
    <vt:vector size="92" baseType="lpstr">
      <vt:lpstr>Arial</vt:lpstr>
      <vt:lpstr>Cambria Math</vt:lpstr>
      <vt:lpstr>Courier</vt:lpstr>
      <vt:lpstr>Helvetica Neue</vt:lpstr>
      <vt:lpstr>Wingdings</vt:lpstr>
      <vt:lpstr>simple-light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Radu Ionescu</cp:lastModifiedBy>
  <cp:revision>234</cp:revision>
  <dcterms:modified xsi:type="dcterms:W3CDTF">2022-12-14T10:09:55Z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0x0101005920237B531BC7419D2AB85F93BEE318</vt:lpwstr>
  </property>
</Properties>
</file>